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0" r:id="rId2"/>
    <p:sldId id="325" r:id="rId3"/>
    <p:sldId id="257" r:id="rId4"/>
    <p:sldId id="327" r:id="rId5"/>
    <p:sldId id="322" r:id="rId6"/>
    <p:sldId id="328" r:id="rId7"/>
    <p:sldId id="296" r:id="rId8"/>
    <p:sldId id="313" r:id="rId9"/>
    <p:sldId id="291" r:id="rId10"/>
    <p:sldId id="292" r:id="rId11"/>
    <p:sldId id="303" r:id="rId12"/>
    <p:sldId id="293" r:id="rId13"/>
    <p:sldId id="294" r:id="rId14"/>
    <p:sldId id="326" r:id="rId15"/>
    <p:sldId id="330" r:id="rId16"/>
    <p:sldId id="331" r:id="rId17"/>
    <p:sldId id="332" r:id="rId18"/>
    <p:sldId id="335" r:id="rId19"/>
    <p:sldId id="334" r:id="rId20"/>
    <p:sldId id="336" r:id="rId21"/>
    <p:sldId id="344" r:id="rId22"/>
    <p:sldId id="337" r:id="rId23"/>
    <p:sldId id="338" r:id="rId24"/>
    <p:sldId id="339" r:id="rId25"/>
    <p:sldId id="340" r:id="rId26"/>
    <p:sldId id="341" r:id="rId27"/>
    <p:sldId id="342" r:id="rId28"/>
    <p:sldId id="343" r:id="rId29"/>
    <p:sldId id="278" r:id="rId30"/>
    <p:sldId id="329" r:id="rId31"/>
    <p:sldId id="282" r:id="rId32"/>
    <p:sldId id="280" r:id="rId33"/>
    <p:sldId id="26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F3B"/>
    <a:srgbClr val="F7D924"/>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p:restoredTop sz="97899" autoAdjust="0"/>
  </p:normalViewPr>
  <p:slideViewPr>
    <p:cSldViewPr>
      <p:cViewPr>
        <p:scale>
          <a:sx n="98" d="100"/>
          <a:sy n="98" d="100"/>
        </p:scale>
        <p:origin x="-906" y="444"/>
      </p:cViewPr>
      <p:guideLst>
        <p:guide orient="horz" pos="2160"/>
        <p:guide pos="2880"/>
      </p:guideLst>
    </p:cSldViewPr>
  </p:slideViewPr>
  <p:notesTextViewPr>
    <p:cViewPr>
      <p:scale>
        <a:sx n="1" d="1"/>
        <a:sy n="1" d="1"/>
      </p:scale>
      <p:origin x="0" y="0"/>
    </p:cViewPr>
  </p:notesTextViewPr>
  <p:sorterViewPr>
    <p:cViewPr>
      <p:scale>
        <a:sx n="100" d="100"/>
        <a:sy n="100" d="100"/>
      </p:scale>
      <p:origin x="0" y="1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harma:Desktop:Arcane%20Solution:Arcane%20Solution:Clients%20and%20prospects:UDA:UDA%20Project:Asst%20Manager%20individual%20Repor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4.0209683045948401E-2"/>
          <c:y val="5.2459016393442602E-2"/>
          <c:w val="0.84858255257649695"/>
          <c:h val="0.65382702981799401"/>
        </c:manualLayout>
      </c:layout>
      <c:line3DChart>
        <c:grouping val="standard"/>
        <c:varyColors val="0"/>
        <c:ser>
          <c:idx val="0"/>
          <c:order val="0"/>
          <c:tx>
            <c:strRef>
              <c:f>'JobSummaryReport-3.csv'!$F$115</c:f>
              <c:strCache>
                <c:ptCount val="1"/>
                <c:pt idx="0">
                  <c:v>Client</c:v>
                </c:pt>
              </c:strCache>
            </c:strRef>
          </c:tx>
          <c:spPr>
            <a:gradFill flip="none" rotWithShape="1">
              <a:gsLst>
                <a:gs pos="61000">
                  <a:srgbClr val="0000FF"/>
                </a:gs>
                <a:gs pos="100000">
                  <a:srgbClr val="FFFFFF"/>
                </a:gs>
              </a:gsLst>
              <a:path path="circle">
                <a:fillToRect l="100000" t="100000"/>
              </a:path>
              <a:tileRect r="-100000" b="-100000"/>
            </a:gradFill>
          </c:spPr>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'JobSummaryReport-3.csv'!$E$116:$E$124</c:f>
              <c:strCache>
                <c:ptCount val="9"/>
                <c:pt idx="0">
                  <c:v>Problem Solving</c:v>
                </c:pt>
                <c:pt idx="1">
                  <c:v>Management Potential</c:v>
                </c:pt>
                <c:pt idx="2">
                  <c:v>Thoroughness</c:v>
                </c:pt>
                <c:pt idx="3">
                  <c:v>Reliability</c:v>
                </c:pt>
                <c:pt idx="4">
                  <c:v>Achievement</c:v>
                </c:pt>
                <c:pt idx="5">
                  <c:v>Innovation</c:v>
                </c:pt>
                <c:pt idx="6">
                  <c:v>Influence</c:v>
                </c:pt>
                <c:pt idx="7">
                  <c:v>Independence</c:v>
                </c:pt>
                <c:pt idx="8">
                  <c:v>Professional Potential</c:v>
                </c:pt>
              </c:strCache>
            </c:strRef>
          </c:cat>
          <c:val>
            <c:numRef>
              <c:f>'JobSummaryReport-3.csv'!$F$116:$F$124</c:f>
              <c:numCache>
                <c:formatCode>General</c:formatCode>
                <c:ptCount val="9"/>
                <c:pt idx="0">
                  <c:v>60</c:v>
                </c:pt>
                <c:pt idx="1">
                  <c:v>71</c:v>
                </c:pt>
                <c:pt idx="2">
                  <c:v>75</c:v>
                </c:pt>
                <c:pt idx="3">
                  <c:v>63</c:v>
                </c:pt>
                <c:pt idx="4">
                  <c:v>75</c:v>
                </c:pt>
                <c:pt idx="5">
                  <c:v>38</c:v>
                </c:pt>
                <c:pt idx="6">
                  <c:v>22</c:v>
                </c:pt>
                <c:pt idx="7">
                  <c:v>23</c:v>
                </c:pt>
                <c:pt idx="8">
                  <c:v>65</c:v>
                </c:pt>
              </c:numCache>
            </c:numRef>
          </c:val>
          <c:smooth val="0"/>
          <c:extLst xmlns:c16r2="http://schemas.microsoft.com/office/drawing/2015/06/chart">
            <c:ext xmlns:c16="http://schemas.microsoft.com/office/drawing/2014/chart" uri="{C3380CC4-5D6E-409C-BE32-E72D297353CC}">
              <c16:uniqueId val="{00000000-73EC-4D28-8230-165798D3607B}"/>
            </c:ext>
          </c:extLst>
        </c:ser>
        <c:ser>
          <c:idx val="1"/>
          <c:order val="1"/>
          <c:tx>
            <c:strRef>
              <c:f>'JobSummaryReport-3.csv'!$G$115</c:f>
              <c:strCache>
                <c:ptCount val="1"/>
                <c:pt idx="0">
                  <c:v>Comp X</c:v>
                </c:pt>
              </c:strCache>
            </c:strRef>
          </c:tx>
          <c:spPr>
            <a:gradFill flip="none" rotWithShape="1">
              <a:gsLst>
                <a:gs pos="46000">
                  <a:srgbClr val="008000"/>
                </a:gs>
                <a:gs pos="100000">
                  <a:srgbClr val="FFFFFF"/>
                </a:gs>
              </a:gsLst>
              <a:path path="circle">
                <a:fillToRect l="100000" t="100000"/>
              </a:path>
              <a:tileRect r="-100000" b="-100000"/>
            </a:gradFill>
          </c:spPr>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'JobSummaryReport-3.csv'!$E$116:$E$124</c:f>
              <c:strCache>
                <c:ptCount val="9"/>
                <c:pt idx="0">
                  <c:v>Problem Solving</c:v>
                </c:pt>
                <c:pt idx="1">
                  <c:v>Management Potential</c:v>
                </c:pt>
                <c:pt idx="2">
                  <c:v>Thoroughness</c:v>
                </c:pt>
                <c:pt idx="3">
                  <c:v>Reliability</c:v>
                </c:pt>
                <c:pt idx="4">
                  <c:v>Achievement</c:v>
                </c:pt>
                <c:pt idx="5">
                  <c:v>Innovation</c:v>
                </c:pt>
                <c:pt idx="6">
                  <c:v>Influence</c:v>
                </c:pt>
                <c:pt idx="7">
                  <c:v>Independence</c:v>
                </c:pt>
                <c:pt idx="8">
                  <c:v>Professional Potential</c:v>
                </c:pt>
              </c:strCache>
            </c:strRef>
          </c:cat>
          <c:val>
            <c:numRef>
              <c:f>'JobSummaryReport-3.csv'!$G$116:$G$124</c:f>
              <c:numCache>
                <c:formatCode>General</c:formatCode>
                <c:ptCount val="9"/>
                <c:pt idx="0">
                  <c:v>65</c:v>
                </c:pt>
                <c:pt idx="1">
                  <c:v>53</c:v>
                </c:pt>
                <c:pt idx="2">
                  <c:v>83</c:v>
                </c:pt>
                <c:pt idx="3">
                  <c:v>75</c:v>
                </c:pt>
                <c:pt idx="4">
                  <c:v>63</c:v>
                </c:pt>
                <c:pt idx="5">
                  <c:v>55</c:v>
                </c:pt>
                <c:pt idx="6">
                  <c:v>45</c:v>
                </c:pt>
                <c:pt idx="7">
                  <c:v>52</c:v>
                </c:pt>
                <c:pt idx="8">
                  <c:v>40</c:v>
                </c:pt>
              </c:numCache>
            </c:numRef>
          </c:val>
          <c:smooth val="0"/>
          <c:extLst xmlns:c16r2="http://schemas.microsoft.com/office/drawing/2015/06/chart">
            <c:ext xmlns:c16="http://schemas.microsoft.com/office/drawing/2014/chart" uri="{C3380CC4-5D6E-409C-BE32-E72D297353CC}">
              <c16:uniqueId val="{00000001-73EC-4D28-8230-165798D3607B}"/>
            </c:ext>
          </c:extLst>
        </c:ser>
        <c:dLbls>
          <c:showLegendKey val="0"/>
          <c:showVal val="0"/>
          <c:showCatName val="0"/>
          <c:showSerName val="0"/>
          <c:showPercent val="0"/>
          <c:showBubbleSize val="0"/>
        </c:dLbls>
        <c:axId val="132391296"/>
        <c:axId val="132392832"/>
        <c:axId val="132403648"/>
      </c:line3DChart>
      <c:catAx>
        <c:axId val="132391296"/>
        <c:scaling>
          <c:orientation val="minMax"/>
        </c:scaling>
        <c:delete val="0"/>
        <c:axPos val="b"/>
        <c:numFmt formatCode="General" sourceLinked="0"/>
        <c:majorTickMark val="out"/>
        <c:minorTickMark val="none"/>
        <c:tickLblPos val="nextTo"/>
        <c:crossAx val="132392832"/>
        <c:crosses val="autoZero"/>
        <c:auto val="1"/>
        <c:lblAlgn val="ctr"/>
        <c:lblOffset val="100"/>
        <c:noMultiLvlLbl val="0"/>
      </c:catAx>
      <c:valAx>
        <c:axId val="132392832"/>
        <c:scaling>
          <c:orientation val="minMax"/>
        </c:scaling>
        <c:delete val="0"/>
        <c:axPos val="l"/>
        <c:majorGridlines/>
        <c:numFmt formatCode="General" sourceLinked="1"/>
        <c:majorTickMark val="out"/>
        <c:minorTickMark val="none"/>
        <c:tickLblPos val="nextTo"/>
        <c:crossAx val="132391296"/>
        <c:crosses val="autoZero"/>
        <c:crossBetween val="between"/>
      </c:valAx>
      <c:serAx>
        <c:axId val="132403648"/>
        <c:scaling>
          <c:orientation val="minMax"/>
        </c:scaling>
        <c:delete val="1"/>
        <c:axPos val="b"/>
        <c:majorTickMark val="out"/>
        <c:minorTickMark val="none"/>
        <c:tickLblPos val="none"/>
        <c:crossAx val="132392832"/>
        <c:crosses val="autoZero"/>
      </c:serAx>
    </c:plotArea>
    <c:legend>
      <c:legendPos val="r"/>
      <c:layout>
        <c:manualLayout>
          <c:xMode val="edge"/>
          <c:yMode val="edge"/>
          <c:x val="0.14028499337067399"/>
          <c:y val="0.79654497323338203"/>
          <c:w val="0.333512257488432"/>
          <c:h val="0.20042827730366"/>
        </c:manualLayout>
      </c:layout>
      <c:overlay val="0"/>
    </c:legend>
    <c:plotVisOnly val="1"/>
    <c:dispBlanksAs val="gap"/>
    <c:showDLblsOverMax val="0"/>
  </c:chart>
  <c:spPr>
    <a:solidFill>
      <a:schemeClr val="bg1"/>
    </a:solidFill>
    <a:ln>
      <a:solidFill>
        <a:srgbClr val="000000"/>
      </a:solidFill>
    </a:ln>
  </c:spPr>
  <c:txPr>
    <a:bodyPr/>
    <a:lstStyle/>
    <a:p>
      <a:pPr>
        <a:defRPr>
          <a:solidFill>
            <a:srgbClr val="000000"/>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MY"/>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A3265602-70FC-4B96-8B6F-DF71F049179D}" type="datetimeFigureOut">
              <a:rPr lang="en-US"/>
              <a:pPr/>
              <a:t>11/05/2017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9B1D66B2-E9F7-4D3D-9160-EAEF4A967500}" type="slidenum">
              <a:rPr lang="en-US"/>
              <a:pPr/>
              <a:t>‹#›</a:t>
            </a:fld>
            <a:endParaRPr lang="en-US" dirty="0"/>
          </a:p>
        </p:txBody>
      </p:sp>
    </p:spTree>
    <p:extLst>
      <p:ext uri="{BB962C8B-B14F-4D97-AF65-F5344CB8AC3E}">
        <p14:creationId xmlns:p14="http://schemas.microsoft.com/office/powerpoint/2010/main" val="2003730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52D08F-05AF-4FBC-82CB-752C0D8AC037}" type="slidenum">
              <a:rPr lang="en-GB" smtClean="0"/>
              <a:pPr/>
              <a:t>6</a:t>
            </a:fld>
            <a:endParaRPr lang="en-GB"/>
          </a:p>
        </p:txBody>
      </p:sp>
    </p:spTree>
    <p:extLst>
      <p:ext uri="{BB962C8B-B14F-4D97-AF65-F5344CB8AC3E}">
        <p14:creationId xmlns:p14="http://schemas.microsoft.com/office/powerpoint/2010/main" val="8157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52D08F-05AF-4FBC-82CB-752C0D8AC037}" type="slidenum">
              <a:rPr lang="en-GB" smtClean="0"/>
              <a:pPr/>
              <a:t>30</a:t>
            </a:fld>
            <a:endParaRPr lang="en-GB" dirty="0"/>
          </a:p>
        </p:txBody>
      </p:sp>
    </p:spTree>
    <p:extLst>
      <p:ext uri="{BB962C8B-B14F-4D97-AF65-F5344CB8AC3E}">
        <p14:creationId xmlns:p14="http://schemas.microsoft.com/office/powerpoint/2010/main" val="179665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4324" t="12924" r="14212" b="21550"/>
          <a:stretch/>
        </p:blipFill>
        <p:spPr>
          <a:xfrm>
            <a:off x="0" y="0"/>
            <a:ext cx="9217024" cy="8109520"/>
          </a:xfrm>
          <a:prstGeom prst="rect">
            <a:avLst/>
          </a:prstGeom>
        </p:spPr>
      </p:pic>
      <p:sp>
        <p:nvSpPr>
          <p:cNvPr id="2" name="Title 1"/>
          <p:cNvSpPr>
            <a:spLocks noGrp="1"/>
          </p:cNvSpPr>
          <p:nvPr>
            <p:ph type="ctrTitle"/>
          </p:nvPr>
        </p:nvSpPr>
        <p:spPr>
          <a:xfrm>
            <a:off x="1547664" y="116632"/>
            <a:ext cx="3239852" cy="5760640"/>
          </a:xfrm>
        </p:spPr>
        <p:txBody>
          <a:bodyPr/>
          <a:lstStyle>
            <a:lvl1pPr>
              <a:defRPr sz="3600"/>
            </a:lvl1pPr>
          </a:lstStyle>
          <a:p>
            <a:r>
              <a:rPr lang="en-US" smtClean="0"/>
              <a:t>Click to edit Master title style</a:t>
            </a:r>
            <a:endParaRPr lang="en-MY" dirty="0"/>
          </a:p>
        </p:txBody>
      </p:sp>
      <p:sp>
        <p:nvSpPr>
          <p:cNvPr id="12" name="Slide Number Placeholder 5"/>
          <p:cNvSpPr>
            <a:spLocks noGrp="1"/>
          </p:cNvSpPr>
          <p:nvPr>
            <p:ph type="sldNum" sz="quarter" idx="11"/>
          </p:nvPr>
        </p:nvSpPr>
        <p:spPr>
          <a:xfrm>
            <a:off x="7034213" y="6619875"/>
            <a:ext cx="2133600" cy="365125"/>
          </a:xfrm>
        </p:spPr>
        <p:txBody>
          <a:bodyPr/>
          <a:lstStyle>
            <a:lvl1pPr>
              <a:defRPr/>
            </a:lvl1pPr>
          </a:lstStyle>
          <a:p>
            <a:fld id="{AE292E76-E886-4395-B3EA-66D9D684DDC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endParaRPr lang="en-MY"/>
          </a:p>
        </p:txBody>
      </p:sp>
      <p:sp>
        <p:nvSpPr>
          <p:cNvPr id="5"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6" name="Slide Number Placeholder 5"/>
          <p:cNvSpPr>
            <a:spLocks noGrp="1"/>
          </p:cNvSpPr>
          <p:nvPr>
            <p:ph type="sldNum" sz="quarter" idx="12"/>
          </p:nvPr>
        </p:nvSpPr>
        <p:spPr/>
        <p:txBody>
          <a:bodyPr/>
          <a:lstStyle>
            <a:lvl1pPr>
              <a:defRPr/>
            </a:lvl1pPr>
          </a:lstStyle>
          <a:p>
            <a:fld id="{C09D71F0-0B31-4BC9-BD57-D5AAFC92E51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endParaRPr lang="en-MY"/>
          </a:p>
        </p:txBody>
      </p:sp>
      <p:sp>
        <p:nvSpPr>
          <p:cNvPr id="5"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6" name="Slide Number Placeholder 5"/>
          <p:cNvSpPr>
            <a:spLocks noGrp="1"/>
          </p:cNvSpPr>
          <p:nvPr>
            <p:ph type="sldNum" sz="quarter" idx="12"/>
          </p:nvPr>
        </p:nvSpPr>
        <p:spPr/>
        <p:txBody>
          <a:bodyPr/>
          <a:lstStyle>
            <a:lvl1pPr>
              <a:defRPr/>
            </a:lvl1pPr>
          </a:lstStyle>
          <a:p>
            <a:fld id="{902A466B-900E-4A92-B68B-C6D4A56C47E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50000"/>
              </a:lnSpc>
              <a:defRPr sz="3200" b="1"/>
            </a:lvl1pPr>
          </a:lstStyle>
          <a:p>
            <a:r>
              <a:rPr lang="en-US" smtClean="0"/>
              <a:t>Click to edit Master title style</a:t>
            </a:r>
            <a:endParaRPr lang="en-MY"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endParaRPr lang="en-MY"/>
          </a:p>
        </p:txBody>
      </p:sp>
      <p:sp>
        <p:nvSpPr>
          <p:cNvPr id="5" name="Slide Number Placeholder 5"/>
          <p:cNvSpPr>
            <a:spLocks noGrp="1"/>
          </p:cNvSpPr>
          <p:nvPr>
            <p:ph type="sldNum" sz="quarter" idx="11"/>
          </p:nvPr>
        </p:nvSpPr>
        <p:spPr>
          <a:xfrm>
            <a:off x="7024688" y="6597650"/>
            <a:ext cx="2133600" cy="260350"/>
          </a:xfrm>
        </p:spPr>
        <p:txBody>
          <a:bodyPr/>
          <a:lstStyle>
            <a:lvl1pPr>
              <a:defRPr/>
            </a:lvl1pPr>
          </a:lstStyle>
          <a:p>
            <a:fld id="{2F82CFF4-A97C-477D-88A9-6693E607C3D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MY"/>
          </a:p>
        </p:txBody>
      </p:sp>
      <p:sp>
        <p:nvSpPr>
          <p:cNvPr id="5"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6" name="Slide Number Placeholder 5"/>
          <p:cNvSpPr>
            <a:spLocks noGrp="1"/>
          </p:cNvSpPr>
          <p:nvPr>
            <p:ph type="sldNum" sz="quarter" idx="12"/>
          </p:nvPr>
        </p:nvSpPr>
        <p:spPr/>
        <p:txBody>
          <a:bodyPr/>
          <a:lstStyle>
            <a:lvl1pPr>
              <a:defRPr/>
            </a:lvl1pPr>
          </a:lstStyle>
          <a:p>
            <a:fld id="{2E2D055E-7827-42E1-AB86-FB41D63AFDE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endParaRPr lang="en-MY"/>
          </a:p>
        </p:txBody>
      </p:sp>
      <p:sp>
        <p:nvSpPr>
          <p:cNvPr id="6"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7" name="Slide Number Placeholder 5"/>
          <p:cNvSpPr>
            <a:spLocks noGrp="1"/>
          </p:cNvSpPr>
          <p:nvPr>
            <p:ph type="sldNum" sz="quarter" idx="12"/>
          </p:nvPr>
        </p:nvSpPr>
        <p:spPr/>
        <p:txBody>
          <a:bodyPr/>
          <a:lstStyle>
            <a:lvl1pPr>
              <a:defRPr/>
            </a:lvl1pPr>
          </a:lstStyle>
          <a:p>
            <a:fld id="{0E8C1C67-EE9E-47EA-9E44-D53528EF562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endParaRPr lang="en-MY"/>
          </a:p>
        </p:txBody>
      </p:sp>
      <p:sp>
        <p:nvSpPr>
          <p:cNvPr id="8"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9" name="Slide Number Placeholder 5"/>
          <p:cNvSpPr>
            <a:spLocks noGrp="1"/>
          </p:cNvSpPr>
          <p:nvPr>
            <p:ph type="sldNum" sz="quarter" idx="12"/>
          </p:nvPr>
        </p:nvSpPr>
        <p:spPr/>
        <p:txBody>
          <a:bodyPr/>
          <a:lstStyle>
            <a:lvl1pPr>
              <a:defRPr/>
            </a:lvl1pPr>
          </a:lstStyle>
          <a:p>
            <a:fld id="{CFBD5A2C-0369-4488-A8BD-FCCB79D1E15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endParaRPr lang="en-MY"/>
          </a:p>
        </p:txBody>
      </p:sp>
      <p:sp>
        <p:nvSpPr>
          <p:cNvPr id="4"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5" name="Slide Number Placeholder 5"/>
          <p:cNvSpPr>
            <a:spLocks noGrp="1"/>
          </p:cNvSpPr>
          <p:nvPr>
            <p:ph type="sldNum" sz="quarter" idx="12"/>
          </p:nvPr>
        </p:nvSpPr>
        <p:spPr/>
        <p:txBody>
          <a:bodyPr/>
          <a:lstStyle>
            <a:lvl1pPr>
              <a:defRPr/>
            </a:lvl1pPr>
          </a:lstStyle>
          <a:p>
            <a:fld id="{38E9462C-E277-44AA-A13E-1303C1B613B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MY"/>
          </a:p>
        </p:txBody>
      </p:sp>
      <p:sp>
        <p:nvSpPr>
          <p:cNvPr id="3"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4" name="Slide Number Placeholder 5"/>
          <p:cNvSpPr>
            <a:spLocks noGrp="1"/>
          </p:cNvSpPr>
          <p:nvPr>
            <p:ph type="sldNum" sz="quarter" idx="12"/>
          </p:nvPr>
        </p:nvSpPr>
        <p:spPr/>
        <p:txBody>
          <a:bodyPr/>
          <a:lstStyle>
            <a:lvl1pPr>
              <a:defRPr/>
            </a:lvl1pPr>
          </a:lstStyle>
          <a:p>
            <a:fld id="{961E0C62-F936-4B59-995C-B4F6A4885EA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MY"/>
          </a:p>
        </p:txBody>
      </p:sp>
      <p:sp>
        <p:nvSpPr>
          <p:cNvPr id="6"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7" name="Slide Number Placeholder 5"/>
          <p:cNvSpPr>
            <a:spLocks noGrp="1"/>
          </p:cNvSpPr>
          <p:nvPr>
            <p:ph type="sldNum" sz="quarter" idx="12"/>
          </p:nvPr>
        </p:nvSpPr>
        <p:spPr/>
        <p:txBody>
          <a:bodyPr/>
          <a:lstStyle>
            <a:lvl1pPr>
              <a:defRPr/>
            </a:lvl1pPr>
          </a:lstStyle>
          <a:p>
            <a:fld id="{85F3E1B7-92F4-4B72-85B0-9282313CB68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MY"/>
          </a:p>
        </p:txBody>
      </p:sp>
      <p:sp>
        <p:nvSpPr>
          <p:cNvPr id="6" name="Footer Placeholder 4"/>
          <p:cNvSpPr>
            <a:spLocks noGrp="1"/>
          </p:cNvSpPr>
          <p:nvPr>
            <p:ph type="ftr" sz="quarter" idx="11"/>
          </p:nvPr>
        </p:nvSpPr>
        <p:spPr/>
        <p:txBody>
          <a:bodyPr/>
          <a:lstStyle>
            <a:lvl1pPr>
              <a:defRPr/>
            </a:lvl1pPr>
          </a:lstStyle>
          <a:p>
            <a:r>
              <a:rPr lang="en-US" dirty="0"/>
              <a:t>©2010 AddCoral Sdn. Bhd. All Rights Reserved.</a:t>
            </a:r>
          </a:p>
        </p:txBody>
      </p:sp>
      <p:sp>
        <p:nvSpPr>
          <p:cNvPr id="7" name="Slide Number Placeholder 5"/>
          <p:cNvSpPr>
            <a:spLocks noGrp="1"/>
          </p:cNvSpPr>
          <p:nvPr>
            <p:ph type="sldNum" sz="quarter" idx="12"/>
          </p:nvPr>
        </p:nvSpPr>
        <p:spPr/>
        <p:txBody>
          <a:bodyPr/>
          <a:lstStyle>
            <a:lvl1pPr>
              <a:defRPr/>
            </a:lvl1pPr>
          </a:lstStyle>
          <a:p>
            <a:fld id="{EBF743D2-9EE1-44C3-810B-4D12172C77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3">
            <a:extLst>
              <a:ext uri="{28A0092B-C50C-407E-A947-70E740481C1C}">
                <a14:useLocalDpi xmlns:a14="http://schemas.microsoft.com/office/drawing/2010/main" val="0"/>
              </a:ext>
            </a:extLst>
          </a:blip>
          <a:srcRect l="14324" t="12926" r="14212" b="71903"/>
          <a:stretch/>
        </p:blipFill>
        <p:spPr>
          <a:xfrm>
            <a:off x="-36512" y="1266"/>
            <a:ext cx="9217024" cy="1587822"/>
          </a:xfrm>
          <a:prstGeom prst="rect">
            <a:avLst/>
          </a:prstGeom>
        </p:spPr>
      </p:pic>
      <p:sp>
        <p:nvSpPr>
          <p:cNvPr id="1026" name="Text Placeholder 2"/>
          <p:cNvSpPr>
            <a:spLocks noGrp="1"/>
          </p:cNvSpPr>
          <p:nvPr>
            <p:ph type="body" idx="1"/>
          </p:nvPr>
        </p:nvSpPr>
        <p:spPr bwMode="auto">
          <a:xfrm>
            <a:off x="323850" y="2060575"/>
            <a:ext cx="8229600"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itchFamily="34" charset="0"/>
              </a:defRPr>
            </a:lvl1pPr>
          </a:lstStyle>
          <a:p>
            <a:r>
              <a:rPr lang="en-US" dirty="0"/>
              <a:t>©2010 AddCoral Sdn. Bhd.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fld id="{C94CD682-631F-469D-82B9-A17C98215EAC}" type="slidenum">
              <a:rPr lang="en-US"/>
              <a:pPr/>
              <a:t>‹#›</a:t>
            </a:fld>
            <a:endParaRPr lang="en-US" dirty="0"/>
          </a:p>
        </p:txBody>
      </p:sp>
      <p:sp>
        <p:nvSpPr>
          <p:cNvPr id="1032" name="Title Placeholder 1"/>
          <p:cNvSpPr>
            <a:spLocks noGrp="1"/>
          </p:cNvSpPr>
          <p:nvPr>
            <p:ph type="title"/>
          </p:nvPr>
        </p:nvSpPr>
        <p:spPr bwMode="auto">
          <a:xfrm>
            <a:off x="179512" y="404664"/>
            <a:ext cx="6480175" cy="56207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Footer Placeholder 4"/>
          <p:cNvSpPr txBox="1">
            <a:spLocks/>
          </p:cNvSpPr>
          <p:nvPr userDrawn="1"/>
        </p:nvSpPr>
        <p:spPr>
          <a:xfrm>
            <a:off x="179388" y="6597650"/>
            <a:ext cx="2895600" cy="260350"/>
          </a:xfrm>
          <a:prstGeom prst="rect">
            <a:avLst/>
          </a:prstGeom>
        </p:spPr>
        <p:txBody>
          <a:bodyPr/>
          <a:lstStyle/>
          <a:p>
            <a:r>
              <a:rPr lang="en-US" sz="1000" i="1" dirty="0">
                <a:cs typeface="Arial" pitchFamily="34" charset="0"/>
              </a:rPr>
              <a:t>©</a:t>
            </a:r>
            <a:r>
              <a:rPr lang="en-US" sz="1000" i="1" dirty="0" smtClean="0">
                <a:cs typeface="Arial" pitchFamily="34" charset="0"/>
              </a:rPr>
              <a:t>2017 </a:t>
            </a:r>
            <a:r>
              <a:rPr lang="en-US" sz="1000" i="1" dirty="0">
                <a:cs typeface="Arial" pitchFamily="34" charset="0"/>
              </a:rPr>
              <a:t>AddCoral Sdn. Bhd. All Rights Reserved.</a:t>
            </a:r>
          </a:p>
        </p:txBody>
      </p:sp>
      <p:grpSp>
        <p:nvGrpSpPr>
          <p:cNvPr id="16" name="Group 15"/>
          <p:cNvGrpSpPr/>
          <p:nvPr userDrawn="1"/>
        </p:nvGrpSpPr>
        <p:grpSpPr>
          <a:xfrm>
            <a:off x="7002218" y="116632"/>
            <a:ext cx="2178294" cy="720080"/>
            <a:chOff x="7073900" y="0"/>
            <a:chExt cx="2070100" cy="720080"/>
          </a:xfrm>
        </p:grpSpPr>
        <p:sp>
          <p:nvSpPr>
            <p:cNvPr id="17" name="Rectangle 16"/>
            <p:cNvSpPr/>
            <p:nvPr/>
          </p:nvSpPr>
          <p:spPr bwMode="auto">
            <a:xfrm>
              <a:off x="7073900" y="0"/>
              <a:ext cx="2070100" cy="54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latin typeface="Arial Narrow" pitchFamily="34" charset="0"/>
                </a:rPr>
                <a:t>ADD</a:t>
              </a:r>
              <a:r>
                <a:rPr lang="en-US" sz="3200" dirty="0">
                  <a:solidFill>
                    <a:schemeClr val="bg1"/>
                  </a:solidFill>
                  <a:latin typeface="Monotype Corsiva" pitchFamily="66" charset="0"/>
                </a:rPr>
                <a:t>Coral</a:t>
              </a:r>
              <a:endParaRPr lang="en-MY" sz="3200" dirty="0">
                <a:solidFill>
                  <a:schemeClr val="bg1"/>
                </a:solidFill>
                <a:latin typeface="Monotype Corsiva" pitchFamily="66" charset="0"/>
              </a:endParaRPr>
            </a:p>
          </p:txBody>
        </p:sp>
        <p:sp>
          <p:nvSpPr>
            <p:cNvPr id="18" name="TextBox 10"/>
            <p:cNvSpPr txBox="1">
              <a:spLocks noChangeArrowheads="1"/>
            </p:cNvSpPr>
            <p:nvPr/>
          </p:nvSpPr>
          <p:spPr bwMode="auto">
            <a:xfrm>
              <a:off x="7484489" y="412303"/>
              <a:ext cx="1368628" cy="307777"/>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400" dirty="0" smtClean="0">
                  <a:solidFill>
                    <a:schemeClr val="bg1"/>
                  </a:solidFill>
                  <a:latin typeface="Arial Narrow" pitchFamily="34" charset="0"/>
                  <a:ea typeface="+mn-ea"/>
                  <a:cs typeface="Arial" charset="0"/>
                </a:rPr>
                <a:t>Services Sdn. Bhd.</a:t>
              </a:r>
              <a:endParaRPr lang="en-MY" sz="1400" dirty="0" smtClean="0">
                <a:solidFill>
                  <a:schemeClr val="bg1"/>
                </a:solidFill>
                <a:latin typeface="Arial Narrow" pitchFamily="34" charset="0"/>
                <a:ea typeface="+mn-ea"/>
                <a:cs typeface="Arial" charset="0"/>
              </a:endParaRPr>
            </a:p>
          </p:txBody>
        </p:sp>
      </p:grpSp>
    </p:spTree>
  </p:cSld>
  <p:clrMap bg1="lt1" tx1="dk1" bg2="lt2" tx2="dk2" accent1="accent1" accent2="accent2" accent3="accent3" accent4="accent4" accent5="accent5" accent6="accent6" hlink="hlink" folHlink="folHlink"/>
  <p:sldLayoutIdLst>
    <p:sldLayoutId id="2147484035" r:id="rId1"/>
    <p:sldLayoutId id="2147484036"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iming>
    <p:tnLst>
      <p:par>
        <p:cTn id="1" dur="indefinite" restart="never" nodeType="tmRoot"/>
      </p:par>
    </p:tnLst>
  </p:timing>
  <p:hf hdr="0" ftr="0" dt="0"/>
  <p:txStyles>
    <p:titleStyle>
      <a:lvl1pPr marL="95250" indent="0" algn="l" rtl="0" eaLnBrk="0" fontAlgn="base" hangingPunct="0">
        <a:spcBef>
          <a:spcPct val="0"/>
        </a:spcBef>
        <a:spcAft>
          <a:spcPct val="0"/>
        </a:spcAft>
        <a:defRPr sz="3200" kern="1200">
          <a:solidFill>
            <a:srgbClr val="000000"/>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0" fontAlgn="base" hangingPunct="0">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0" fontAlgn="base" hangingPunct="0">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0" fontAlgn="base" hangingPunct="0">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301" t="12201" r="14235" b="24306"/>
          <a:stretch/>
        </p:blipFill>
        <p:spPr>
          <a:xfrm>
            <a:off x="0" y="-27384"/>
            <a:ext cx="9158288" cy="8136904"/>
          </a:xfrm>
          <a:prstGeom prst="rect">
            <a:avLst/>
          </a:prstGeom>
        </p:spPr>
      </p:pic>
      <p:sp>
        <p:nvSpPr>
          <p:cNvPr id="14338" name="Title 1"/>
          <p:cNvSpPr>
            <a:spLocks noGrp="1"/>
          </p:cNvSpPr>
          <p:nvPr>
            <p:ph type="ctrTitle"/>
          </p:nvPr>
        </p:nvSpPr>
        <p:spPr>
          <a:xfrm>
            <a:off x="-23813" y="985932"/>
            <a:ext cx="4145437" cy="3019132"/>
          </a:xfrm>
          <a:solidFill>
            <a:schemeClr val="bg1"/>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90000"/>
              </a:lnSpc>
              <a:spcBef>
                <a:spcPts val="600"/>
              </a:spcBef>
            </a:pPr>
            <a:r>
              <a:rPr lang="en-US" sz="4000" b="1" spc="50" dirty="0" smtClean="0">
                <a:ln w="11430"/>
                <a:solidFill>
                  <a:srgbClr val="C00000"/>
                </a:solidFill>
                <a:effectLst>
                  <a:outerShdw blurRad="76200" dist="50800" dir="5400000" algn="tl" rotWithShape="0">
                    <a:srgbClr val="000000">
                      <a:alpha val="65000"/>
                    </a:srgbClr>
                  </a:outerShdw>
                </a:effectLst>
                <a:latin typeface="Cambria"/>
                <a:cs typeface="Cambria"/>
              </a:rPr>
              <a:t>HUMAN </a:t>
            </a:r>
            <a:br>
              <a:rPr lang="en-US" sz="4000" b="1" spc="50" dirty="0" smtClean="0">
                <a:ln w="11430"/>
                <a:solidFill>
                  <a:srgbClr val="C00000"/>
                </a:solidFill>
                <a:effectLst>
                  <a:outerShdw blurRad="76200" dist="50800" dir="5400000" algn="tl" rotWithShape="0">
                    <a:srgbClr val="000000">
                      <a:alpha val="65000"/>
                    </a:srgbClr>
                  </a:outerShdw>
                </a:effectLst>
                <a:latin typeface="Cambria"/>
                <a:cs typeface="Cambria"/>
              </a:rPr>
            </a:br>
            <a:r>
              <a:rPr lang="en-US" sz="4000" b="1" spc="50" dirty="0" smtClean="0">
                <a:ln w="11430"/>
                <a:solidFill>
                  <a:srgbClr val="C00000"/>
                </a:solidFill>
                <a:effectLst>
                  <a:outerShdw blurRad="76200" dist="50800" dir="5400000" algn="tl" rotWithShape="0">
                    <a:srgbClr val="000000">
                      <a:alpha val="65000"/>
                    </a:srgbClr>
                  </a:outerShdw>
                </a:effectLst>
                <a:latin typeface="Cambria"/>
                <a:cs typeface="Cambria"/>
              </a:rPr>
              <a:t>RESOURCES CHALLENGE </a:t>
            </a:r>
            <a:endParaRPr lang="en-US" sz="2800" b="1" spc="50" dirty="0" smtClean="0">
              <a:ln w="11430"/>
              <a:solidFill>
                <a:srgbClr val="C00000"/>
              </a:solidFill>
              <a:effectLst>
                <a:outerShdw blurRad="76200" dist="50800" dir="5400000" algn="tl" rotWithShape="0">
                  <a:srgbClr val="000000">
                    <a:alpha val="65000"/>
                  </a:srgbClr>
                </a:outerShdw>
              </a:effectLst>
              <a:latin typeface="Cambria"/>
              <a:cs typeface="Cambria"/>
            </a:endParaRPr>
          </a:p>
        </p:txBody>
      </p:sp>
      <p:sp>
        <p:nvSpPr>
          <p:cNvPr id="14339" name="Slide Number Placeholder 15"/>
          <p:cNvSpPr>
            <a:spLocks noGrp="1"/>
          </p:cNvSpPr>
          <p:nvPr>
            <p:ph type="sldNum" sz="quarter" idx="11"/>
          </p:nvPr>
        </p:nvSpPr>
        <p:spPr bwMode="auto">
          <a:xfrm>
            <a:off x="7034213" y="6592888"/>
            <a:ext cx="2133600" cy="365125"/>
          </a:xfrm>
          <a:noFill/>
          <a:ln>
            <a:miter lim="800000"/>
            <a:headEnd/>
            <a:tailEnd/>
          </a:ln>
        </p:spPr>
        <p:txBody>
          <a:bodyPr/>
          <a:lstStyle/>
          <a:p>
            <a:fld id="{A453B0B4-8162-4CA4-85EA-D22EBB6B012B}" type="slidenum">
              <a:rPr lang="en-US"/>
              <a:pPr/>
              <a:t>1</a:t>
            </a:fld>
            <a:endParaRPr lang="en-US" dirty="0"/>
          </a:p>
        </p:txBody>
      </p:sp>
      <p:sp>
        <p:nvSpPr>
          <p:cNvPr id="14341" name="TextBox 18"/>
          <p:cNvSpPr txBox="1">
            <a:spLocks noChangeArrowheads="1"/>
          </p:cNvSpPr>
          <p:nvPr/>
        </p:nvSpPr>
        <p:spPr bwMode="auto">
          <a:xfrm>
            <a:off x="294766" y="4372049"/>
            <a:ext cx="3508277" cy="1292662"/>
          </a:xfrm>
          <a:prstGeom prst="rect">
            <a:avLst/>
          </a:prstGeom>
          <a:noFill/>
          <a:ln w="9525">
            <a:noFill/>
            <a:miter lim="800000"/>
            <a:headEnd/>
            <a:tailEnd/>
          </a:ln>
        </p:spPr>
        <p:txBody>
          <a:bodyPr wrap="square">
            <a:spAutoFit/>
          </a:bodyPr>
          <a:lstStyle/>
          <a:p>
            <a:r>
              <a:rPr lang="en-US" dirty="0">
                <a:solidFill>
                  <a:schemeClr val="bg1"/>
                </a:solidFill>
              </a:rPr>
              <a:t>Prepared </a:t>
            </a:r>
            <a:r>
              <a:rPr lang="en-US" dirty="0" smtClean="0">
                <a:solidFill>
                  <a:schemeClr val="bg1"/>
                </a:solidFill>
              </a:rPr>
              <a:t>By</a:t>
            </a:r>
            <a:endParaRPr lang="en-US" dirty="0">
              <a:solidFill>
                <a:schemeClr val="bg1"/>
              </a:solidFill>
            </a:endParaRPr>
          </a:p>
          <a:p>
            <a:r>
              <a:rPr lang="en-US" sz="2000" b="1" dirty="0">
                <a:solidFill>
                  <a:schemeClr val="bg1"/>
                </a:solidFill>
              </a:rPr>
              <a:t>Add Coral Services Sdn. Bhd. </a:t>
            </a:r>
          </a:p>
          <a:p>
            <a:r>
              <a:rPr lang="en-US" sz="2000" b="1" dirty="0">
                <a:solidFill>
                  <a:schemeClr val="bg1"/>
                </a:solidFill>
              </a:rPr>
              <a:t>(Company No: 909866-V</a:t>
            </a:r>
            <a:r>
              <a:rPr lang="en-US" sz="2000" b="1" dirty="0" smtClean="0">
                <a:solidFill>
                  <a:schemeClr val="bg1"/>
                </a:solidFill>
              </a:rPr>
              <a:t>)</a:t>
            </a:r>
            <a:endParaRPr lang="en-US" dirty="0">
              <a:solidFill>
                <a:schemeClr val="bg1"/>
              </a:solidFill>
            </a:endParaRPr>
          </a:p>
          <a:p>
            <a:r>
              <a:rPr lang="en-US" dirty="0" smtClean="0">
                <a:solidFill>
                  <a:schemeClr val="bg1"/>
                </a:solidFill>
              </a:rPr>
              <a:t>2017</a:t>
            </a:r>
            <a:endParaRPr lang="en-US" dirty="0">
              <a:solidFill>
                <a:schemeClr val="bg1"/>
              </a:solidFill>
            </a:endParaRPr>
          </a:p>
        </p:txBody>
      </p:sp>
      <p:sp>
        <p:nvSpPr>
          <p:cNvPr id="3" name="TextBox 2"/>
          <p:cNvSpPr txBox="1"/>
          <p:nvPr/>
        </p:nvSpPr>
        <p:spPr>
          <a:xfrm>
            <a:off x="9594376" y="65099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97688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23850" y="548680"/>
            <a:ext cx="6480175" cy="576064"/>
          </a:xfrm>
        </p:spPr>
        <p:txBody>
          <a:bodyPr/>
          <a:lstStyle/>
          <a:p>
            <a:pPr>
              <a:lnSpc>
                <a:spcPct val="100000"/>
              </a:lnSpc>
            </a:pPr>
            <a:r>
              <a:rPr lang="en-US" sz="2800" dirty="0" smtClean="0"/>
              <a:t>TALENT OR COMPETENCY ASSESSMENT</a:t>
            </a:r>
            <a:endParaRPr lang="en-US" dirty="0" smtClean="0"/>
          </a:p>
        </p:txBody>
      </p:sp>
      <p:sp>
        <p:nvSpPr>
          <p:cNvPr id="39938" name="Content Placeholder 2"/>
          <p:cNvSpPr>
            <a:spLocks noGrp="1"/>
          </p:cNvSpPr>
          <p:nvPr>
            <p:ph idx="1"/>
          </p:nvPr>
        </p:nvSpPr>
        <p:spPr>
          <a:xfrm>
            <a:off x="323850" y="1628775"/>
            <a:ext cx="8640763" cy="4895850"/>
          </a:xfrm>
        </p:spPr>
        <p:txBody>
          <a:bodyPr/>
          <a:lstStyle/>
          <a:p>
            <a:r>
              <a:rPr lang="en-US" sz="2800" dirty="0" smtClean="0"/>
              <a:t>Use Talent assessment tool to assess leadership, managerial and executive levels</a:t>
            </a:r>
            <a:r>
              <a:rPr lang="en-US" altLang="en-US" sz="2800" dirty="0" smtClean="0"/>
              <a:t>’</a:t>
            </a:r>
            <a:r>
              <a:rPr lang="en-US" sz="2800" dirty="0" smtClean="0"/>
              <a:t> </a:t>
            </a:r>
            <a:r>
              <a:rPr lang="en-US" sz="2800" dirty="0" smtClean="0">
                <a:solidFill>
                  <a:srgbClr val="000000"/>
                </a:solidFill>
              </a:rPr>
              <a:t>versus market and establish </a:t>
            </a:r>
            <a:r>
              <a:rPr lang="en-US" sz="2800" dirty="0" smtClean="0"/>
              <a:t>competencies gap</a:t>
            </a:r>
          </a:p>
          <a:p>
            <a:pPr lvl="1"/>
            <a:r>
              <a:rPr lang="en-US" sz="2400" dirty="0" smtClean="0"/>
              <a:t>Plan and organize the competency assessment sessions for people managers</a:t>
            </a:r>
          </a:p>
          <a:p>
            <a:pPr lvl="1"/>
            <a:r>
              <a:rPr lang="en-US" sz="2400" dirty="0" smtClean="0"/>
              <a:t>Conduct Pre-Assessment workshops for people managers.</a:t>
            </a:r>
          </a:p>
          <a:p>
            <a:pPr lvl="1"/>
            <a:r>
              <a:rPr lang="en-US" sz="2400" dirty="0" smtClean="0"/>
              <a:t>Administer competency assessments online.</a:t>
            </a:r>
          </a:p>
          <a:p>
            <a:pPr lvl="1"/>
            <a:r>
              <a:rPr lang="en-US" sz="2400" dirty="0" smtClean="0"/>
              <a:t>Conduct Post-Assessment workshops – on how to interpret the results.</a:t>
            </a:r>
          </a:p>
          <a:p>
            <a:pPr lvl="1"/>
            <a:r>
              <a:rPr lang="en-US" sz="2400" dirty="0" smtClean="0"/>
              <a:t>Perform analysis, document and report on people managers results compared to the financial industry. The report will include recommendations for intervention.</a:t>
            </a:r>
          </a:p>
          <a:p>
            <a:endParaRPr lang="en-US" sz="2800" dirty="0" smtClean="0"/>
          </a:p>
        </p:txBody>
      </p:sp>
      <p:sp>
        <p:nvSpPr>
          <p:cNvPr id="39939" name="Slide Number Placeholder 3"/>
          <p:cNvSpPr>
            <a:spLocks noGrp="1"/>
          </p:cNvSpPr>
          <p:nvPr>
            <p:ph type="sldNum" sz="quarter" idx="11"/>
          </p:nvPr>
        </p:nvSpPr>
        <p:spPr bwMode="auto">
          <a:noFill/>
          <a:ln>
            <a:miter lim="800000"/>
            <a:headEnd/>
            <a:tailEnd/>
          </a:ln>
        </p:spPr>
        <p:txBody>
          <a:bodyPr/>
          <a:lstStyle/>
          <a:p>
            <a:fld id="{B483A4AE-4307-43A6-BA55-DB0F243B2E67}" type="slidenum">
              <a:rPr lang="en-US"/>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07950" y="260648"/>
            <a:ext cx="7056438" cy="854224"/>
          </a:xfrm>
        </p:spPr>
        <p:txBody>
          <a:bodyPr/>
          <a:lstStyle/>
          <a:p>
            <a:pPr>
              <a:lnSpc>
                <a:spcPct val="100000"/>
              </a:lnSpc>
            </a:pPr>
            <a:r>
              <a:rPr lang="en-US" sz="2400" b="0" dirty="0" smtClean="0"/>
              <a:t>SAMPLE DELIVERABLE:</a:t>
            </a:r>
            <a:br>
              <a:rPr lang="en-US" sz="2400" b="0" dirty="0" smtClean="0"/>
            </a:br>
            <a:r>
              <a:rPr lang="en-US" sz="2400" dirty="0" smtClean="0"/>
              <a:t>COMPETENCY RESULTS COMPARISON CHART</a:t>
            </a:r>
          </a:p>
        </p:txBody>
      </p:sp>
      <p:sp>
        <p:nvSpPr>
          <p:cNvPr id="40962" name="Slide Number Placeholder 3"/>
          <p:cNvSpPr>
            <a:spLocks noGrp="1"/>
          </p:cNvSpPr>
          <p:nvPr>
            <p:ph type="sldNum" sz="quarter" idx="11"/>
          </p:nvPr>
        </p:nvSpPr>
        <p:spPr bwMode="auto">
          <a:noFill/>
          <a:ln>
            <a:miter lim="800000"/>
            <a:headEnd/>
            <a:tailEnd/>
          </a:ln>
        </p:spPr>
        <p:txBody>
          <a:bodyPr/>
          <a:lstStyle/>
          <a:p>
            <a:fld id="{13AB4CEC-E468-4FD9-BF56-9B24FADBF386}" type="slidenum">
              <a:rPr lang="en-US"/>
              <a:pPr/>
              <a:t>11</a:t>
            </a:fld>
            <a:endParaRPr lang="en-US" dirty="0"/>
          </a:p>
        </p:txBody>
      </p:sp>
      <p:sp>
        <p:nvSpPr>
          <p:cNvPr id="5" name="Wave 4"/>
          <p:cNvSpPr>
            <a:spLocks noChangeArrowheads="1"/>
          </p:cNvSpPr>
          <p:nvPr/>
        </p:nvSpPr>
        <p:spPr bwMode="auto">
          <a:xfrm rot="574193">
            <a:off x="6545263" y="1997075"/>
            <a:ext cx="1873250" cy="504825"/>
          </a:xfrm>
          <a:prstGeom prst="wave">
            <a:avLst>
              <a:gd name="adj1" fmla="val 12500"/>
              <a:gd name="adj2" fmla="val 944"/>
            </a:avLst>
          </a:prstGeom>
          <a:solidFill>
            <a:srgbClr val="FFFF00"/>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rgbClr val="000000"/>
                </a:solidFill>
                <a:latin typeface="+mn-lt"/>
                <a:ea typeface="+mn-ea"/>
              </a:rPr>
              <a:t>*Sample Only</a:t>
            </a:r>
          </a:p>
        </p:txBody>
      </p:sp>
      <p:grpSp>
        <p:nvGrpSpPr>
          <p:cNvPr id="40964" name="Group 15"/>
          <p:cNvGrpSpPr>
            <a:grpSpLocks/>
          </p:cNvGrpSpPr>
          <p:nvPr/>
        </p:nvGrpSpPr>
        <p:grpSpPr bwMode="auto">
          <a:xfrm>
            <a:off x="547688" y="1681163"/>
            <a:ext cx="5753100" cy="2827337"/>
            <a:chOff x="547086" y="500102"/>
            <a:chExt cx="5913120" cy="3078523"/>
          </a:xfrm>
        </p:grpSpPr>
        <p:graphicFrame>
          <p:nvGraphicFramePr>
            <p:cNvPr id="17" name="C 1"/>
            <p:cNvGraphicFramePr/>
            <p:nvPr/>
          </p:nvGraphicFramePr>
          <p:xfrm>
            <a:off x="547086" y="793813"/>
            <a:ext cx="5913120" cy="2784812"/>
          </p:xfrm>
          <a:graphic>
            <a:graphicData uri="http://schemas.openxmlformats.org/drawingml/2006/chart">
              <c:chart xmlns:c="http://schemas.openxmlformats.org/drawingml/2006/chart" xmlns:r="http://schemas.openxmlformats.org/officeDocument/2006/relationships" r:id="rId2"/>
            </a:graphicData>
          </a:graphic>
        </p:graphicFrame>
        <p:sp>
          <p:nvSpPr>
            <p:cNvPr id="40973" name="Rectangle 17"/>
            <p:cNvSpPr>
              <a:spLocks noChangeArrowheads="1"/>
            </p:cNvSpPr>
            <p:nvPr/>
          </p:nvSpPr>
          <p:spPr bwMode="auto">
            <a:xfrm>
              <a:off x="562060" y="500102"/>
              <a:ext cx="4572000" cy="276999"/>
            </a:xfrm>
            <a:prstGeom prst="rect">
              <a:avLst/>
            </a:prstGeom>
            <a:noFill/>
            <a:ln w="9525">
              <a:noFill/>
              <a:miter lim="800000"/>
              <a:headEnd/>
              <a:tailEnd/>
            </a:ln>
          </p:spPr>
          <p:txBody>
            <a:bodyPr>
              <a:spAutoFit/>
            </a:bodyPr>
            <a:lstStyle/>
            <a:p>
              <a:r>
                <a:rPr lang="en-US" sz="1200" dirty="0"/>
                <a:t>Manager rating against similar company within industry </a:t>
              </a:r>
            </a:p>
          </p:txBody>
        </p:sp>
      </p:grpSp>
      <p:grpSp>
        <p:nvGrpSpPr>
          <p:cNvPr id="40965" name="Group 18"/>
          <p:cNvGrpSpPr>
            <a:grpSpLocks/>
          </p:cNvGrpSpPr>
          <p:nvPr/>
        </p:nvGrpSpPr>
        <p:grpSpPr bwMode="auto">
          <a:xfrm>
            <a:off x="3708400" y="4333875"/>
            <a:ext cx="5522913" cy="2335213"/>
            <a:chOff x="3225241" y="3396410"/>
            <a:chExt cx="5523187" cy="2755557"/>
          </a:xfrm>
        </p:grpSpPr>
        <p:grpSp>
          <p:nvGrpSpPr>
            <p:cNvPr id="40966" name="Group 19"/>
            <p:cNvGrpSpPr>
              <a:grpSpLocks/>
            </p:cNvGrpSpPr>
            <p:nvPr/>
          </p:nvGrpSpPr>
          <p:grpSpPr bwMode="auto">
            <a:xfrm>
              <a:off x="3225241" y="3396410"/>
              <a:ext cx="5523187" cy="2755557"/>
              <a:chOff x="3225241" y="3479970"/>
              <a:chExt cx="5523187" cy="2755557"/>
            </a:xfrm>
          </p:grpSpPr>
          <p:grpSp>
            <p:nvGrpSpPr>
              <p:cNvPr id="40968" name="Group 21"/>
              <p:cNvGrpSpPr>
                <a:grpSpLocks/>
              </p:cNvGrpSpPr>
              <p:nvPr/>
            </p:nvGrpSpPr>
            <p:grpSpPr bwMode="auto">
              <a:xfrm>
                <a:off x="3225241" y="3479970"/>
                <a:ext cx="5523187" cy="2755557"/>
                <a:chOff x="3225241" y="3613666"/>
                <a:chExt cx="5523187" cy="2755557"/>
              </a:xfrm>
            </p:grpSpPr>
            <p:sp>
              <p:nvSpPr>
                <p:cNvPr id="24" name="Rectangle 23"/>
                <p:cNvSpPr>
                  <a:spLocks noChangeArrowheads="1"/>
                </p:cNvSpPr>
                <p:nvPr/>
              </p:nvSpPr>
              <p:spPr bwMode="auto">
                <a:xfrm>
                  <a:off x="3648529" y="3613666"/>
                  <a:ext cx="4454834" cy="2755557"/>
                </a:xfrm>
                <a:prstGeom prst="rect">
                  <a:avLst/>
                </a:prstGeom>
                <a:solidFill>
                  <a:srgbClr val="FFFFFF"/>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40971" name="Picture 24"/>
                <p:cNvPicPr>
                  <a:picLocks noChangeAspect="1" noChangeArrowheads="1"/>
                </p:cNvPicPr>
                <p:nvPr/>
              </p:nvPicPr>
              <p:blipFill>
                <a:blip r:embed="rId3" cstate="print"/>
                <a:srcRect/>
                <a:stretch>
                  <a:fillRect/>
                </a:stretch>
              </p:blipFill>
              <p:spPr bwMode="auto">
                <a:xfrm>
                  <a:off x="3225241" y="4005010"/>
                  <a:ext cx="5523187" cy="1871345"/>
                </a:xfrm>
                <a:prstGeom prst="rect">
                  <a:avLst/>
                </a:prstGeom>
                <a:noFill/>
                <a:ln w="9525">
                  <a:noFill/>
                  <a:miter lim="800000"/>
                  <a:headEnd/>
                  <a:tailEnd/>
                </a:ln>
              </p:spPr>
            </p:pic>
          </p:grpSp>
          <p:sp>
            <p:nvSpPr>
              <p:cNvPr id="40969" name="Rectangle 22"/>
              <p:cNvSpPr>
                <a:spLocks noChangeArrowheads="1"/>
              </p:cNvSpPr>
              <p:nvPr/>
            </p:nvSpPr>
            <p:spPr bwMode="auto">
              <a:xfrm>
                <a:off x="5100661" y="3752165"/>
                <a:ext cx="1724751" cy="276999"/>
              </a:xfrm>
              <a:prstGeom prst="rect">
                <a:avLst/>
              </a:prstGeom>
              <a:noFill/>
              <a:ln w="9525">
                <a:noFill/>
                <a:miter lim="800000"/>
                <a:headEnd/>
                <a:tailEnd/>
              </a:ln>
            </p:spPr>
            <p:txBody>
              <a:bodyPr wrap="none">
                <a:spAutoFit/>
              </a:bodyPr>
              <a:lstStyle/>
              <a:p>
                <a:r>
                  <a:rPr lang="en-US" sz="1200" b="1" dirty="0"/>
                  <a:t>Group Overall Summary</a:t>
                </a:r>
                <a:endParaRPr lang="en-US" sz="1200" dirty="0"/>
              </a:p>
            </p:txBody>
          </p:sp>
        </p:grpSp>
        <p:pic>
          <p:nvPicPr>
            <p:cNvPr id="40967" name="Picture 20" descr="GRP Legend.tiff"/>
            <p:cNvPicPr>
              <a:picLocks noChangeAspect="1" noChangeArrowheads="1"/>
            </p:cNvPicPr>
            <p:nvPr/>
          </p:nvPicPr>
          <p:blipFill>
            <a:blip r:embed="rId4" cstate="print"/>
            <a:srcRect/>
            <a:stretch>
              <a:fillRect/>
            </a:stretch>
          </p:blipFill>
          <p:spPr bwMode="auto">
            <a:xfrm>
              <a:off x="4335067" y="5692523"/>
              <a:ext cx="3175000" cy="2889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23850" y="332656"/>
            <a:ext cx="6912446" cy="936104"/>
          </a:xfrm>
        </p:spPr>
        <p:txBody>
          <a:bodyPr/>
          <a:lstStyle/>
          <a:p>
            <a:pPr>
              <a:lnSpc>
                <a:spcPct val="100000"/>
              </a:lnSpc>
              <a:spcBef>
                <a:spcPts val="1200"/>
              </a:spcBef>
            </a:pPr>
            <a:r>
              <a:rPr lang="en-US" sz="2800" dirty="0" smtClean="0"/>
              <a:t>Talent Management</a:t>
            </a:r>
            <a:br>
              <a:rPr lang="en-US" sz="2800" dirty="0" smtClean="0"/>
            </a:br>
            <a:r>
              <a:rPr lang="en-US" sz="2800" b="0" dirty="0" smtClean="0"/>
              <a:t>Succession Planning &amp; Talent Retention</a:t>
            </a:r>
            <a:endParaRPr lang="en-US" dirty="0" smtClean="0"/>
          </a:p>
        </p:txBody>
      </p:sp>
      <p:sp>
        <p:nvSpPr>
          <p:cNvPr id="43010" name="Content Placeholder 2"/>
          <p:cNvSpPr>
            <a:spLocks noGrp="1"/>
          </p:cNvSpPr>
          <p:nvPr>
            <p:ph idx="1"/>
          </p:nvPr>
        </p:nvSpPr>
        <p:spPr>
          <a:xfrm>
            <a:off x="323850" y="1773238"/>
            <a:ext cx="8496300" cy="4535487"/>
          </a:xfrm>
        </p:spPr>
        <p:txBody>
          <a:bodyPr/>
          <a:lstStyle/>
          <a:p>
            <a:r>
              <a:rPr lang="en-US" sz="2800" dirty="0" smtClean="0"/>
              <a:t>Succession Planning</a:t>
            </a:r>
          </a:p>
          <a:p>
            <a:pPr lvl="1"/>
            <a:r>
              <a:rPr lang="en-US" sz="2400" dirty="0" smtClean="0"/>
              <a:t>Gather and review existing succession and replacement plans (if any)</a:t>
            </a:r>
          </a:p>
          <a:p>
            <a:pPr lvl="1"/>
            <a:r>
              <a:rPr lang="en-US" sz="2400" dirty="0" smtClean="0"/>
              <a:t>Distribute template to Heads of Divisions to identify: </a:t>
            </a:r>
          </a:p>
          <a:p>
            <a:pPr marL="857250" lvl="2" indent="0">
              <a:buFont typeface="Arial" pitchFamily="34" charset="0"/>
              <a:buNone/>
            </a:pPr>
            <a:r>
              <a:rPr lang="en-US" sz="2000" dirty="0" smtClean="0"/>
              <a:t>(1) Mission critical positions; and </a:t>
            </a:r>
          </a:p>
          <a:p>
            <a:pPr marL="857250" lvl="2" indent="0">
              <a:buFont typeface="Arial" pitchFamily="34" charset="0"/>
              <a:buNone/>
            </a:pPr>
            <a:r>
              <a:rPr lang="en-US" sz="2000" dirty="0" smtClean="0"/>
              <a:t>(2) Current, planned and immediate replacement candidates </a:t>
            </a:r>
          </a:p>
          <a:p>
            <a:pPr lvl="1"/>
            <a:r>
              <a:rPr lang="en-US" sz="2400" dirty="0" smtClean="0"/>
              <a:t>Analyze and synthesize information.</a:t>
            </a:r>
          </a:p>
          <a:p>
            <a:pPr lvl="1"/>
            <a:r>
              <a:rPr lang="en-US" sz="2400" dirty="0" smtClean="0"/>
              <a:t>Develop Succession Plan based on the Organizational Management and Development Review (OMDR) methodology.</a:t>
            </a:r>
          </a:p>
          <a:p>
            <a:r>
              <a:rPr lang="en-US" sz="2800" dirty="0" smtClean="0"/>
              <a:t>Develop Organizational Development Plan</a:t>
            </a:r>
          </a:p>
          <a:p>
            <a:endParaRPr lang="en-US" sz="2800" dirty="0" smtClean="0"/>
          </a:p>
        </p:txBody>
      </p:sp>
      <p:sp>
        <p:nvSpPr>
          <p:cNvPr id="43011" name="Slide Number Placeholder 3"/>
          <p:cNvSpPr>
            <a:spLocks noGrp="1"/>
          </p:cNvSpPr>
          <p:nvPr>
            <p:ph type="sldNum" sz="quarter" idx="11"/>
          </p:nvPr>
        </p:nvSpPr>
        <p:spPr bwMode="auto">
          <a:noFill/>
          <a:ln>
            <a:miter lim="800000"/>
            <a:headEnd/>
            <a:tailEnd/>
          </a:ln>
        </p:spPr>
        <p:txBody>
          <a:bodyPr/>
          <a:lstStyle/>
          <a:p>
            <a:fld id="{6110F18A-C0BB-4CF7-B3E8-085033AB4BA7}"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23850" y="548680"/>
            <a:ext cx="6769100" cy="648072"/>
          </a:xfrm>
        </p:spPr>
        <p:txBody>
          <a:bodyPr/>
          <a:lstStyle/>
          <a:p>
            <a:pPr>
              <a:lnSpc>
                <a:spcPct val="100000"/>
              </a:lnSpc>
            </a:pPr>
            <a:r>
              <a:rPr lang="en-US" sz="2400" dirty="0" smtClean="0"/>
              <a:t>JOB EVALUATION &amp; SALARY STRUCTURE REVIEW</a:t>
            </a:r>
            <a:endParaRPr lang="en-US" sz="2800" dirty="0" smtClean="0"/>
          </a:p>
        </p:txBody>
      </p:sp>
      <p:sp>
        <p:nvSpPr>
          <p:cNvPr id="46082" name="Content Placeholder 2"/>
          <p:cNvSpPr>
            <a:spLocks noGrp="1"/>
          </p:cNvSpPr>
          <p:nvPr>
            <p:ph idx="1"/>
          </p:nvPr>
        </p:nvSpPr>
        <p:spPr>
          <a:xfrm>
            <a:off x="323850" y="1773238"/>
            <a:ext cx="8496300" cy="4535487"/>
          </a:xfrm>
        </p:spPr>
        <p:txBody>
          <a:bodyPr/>
          <a:lstStyle/>
          <a:p>
            <a:r>
              <a:rPr lang="en-US" sz="2800" dirty="0" smtClean="0"/>
              <a:t>Perform Job Evaluation based on revised organization structure</a:t>
            </a:r>
          </a:p>
          <a:p>
            <a:pPr lvl="1"/>
            <a:r>
              <a:rPr lang="en-US" sz="2400" dirty="0" smtClean="0"/>
              <a:t>Gather all existing Job Descriptions of XX no. of positions identified by Top Management </a:t>
            </a:r>
            <a:r>
              <a:rPr lang="en-US" sz="2400" dirty="0" smtClean="0">
                <a:solidFill>
                  <a:srgbClr val="000000"/>
                </a:solidFill>
              </a:rPr>
              <a:t>and Consultant</a:t>
            </a:r>
          </a:p>
          <a:p>
            <a:pPr lvl="1"/>
            <a:r>
              <a:rPr lang="en-US" sz="2400" dirty="0" smtClean="0"/>
              <a:t>Perform Job Evaluation on benched marked positions</a:t>
            </a:r>
          </a:p>
          <a:p>
            <a:r>
              <a:rPr lang="en-US" sz="2800" dirty="0" smtClean="0"/>
              <a:t>Create a market-driven salary package to attract and retain the best talents</a:t>
            </a:r>
          </a:p>
          <a:p>
            <a:pPr lvl="1"/>
            <a:r>
              <a:rPr lang="en-US" sz="2400" dirty="0" smtClean="0"/>
              <a:t>Perform Salary Structure benchmarking against market (survey report to be purchased by customer)</a:t>
            </a:r>
          </a:p>
          <a:p>
            <a:pPr lvl="1"/>
            <a:r>
              <a:rPr lang="en-US" sz="2400" dirty="0" smtClean="0"/>
              <a:t>Recommend Salary Catch-up Strategy (if necessary)</a:t>
            </a:r>
          </a:p>
          <a:p>
            <a:endParaRPr lang="en-US" sz="2800" dirty="0" smtClean="0"/>
          </a:p>
        </p:txBody>
      </p:sp>
      <p:sp>
        <p:nvSpPr>
          <p:cNvPr id="46083" name="Slide Number Placeholder 3"/>
          <p:cNvSpPr>
            <a:spLocks noGrp="1"/>
          </p:cNvSpPr>
          <p:nvPr>
            <p:ph type="sldNum" sz="quarter" idx="11"/>
          </p:nvPr>
        </p:nvSpPr>
        <p:spPr bwMode="auto">
          <a:noFill/>
          <a:ln>
            <a:miter lim="800000"/>
            <a:headEnd/>
            <a:tailEnd/>
          </a:ln>
        </p:spPr>
        <p:txBody>
          <a:bodyPr/>
          <a:lstStyle/>
          <a:p>
            <a:fld id="{024F0223-7B52-4412-A533-E0D4004CE7F3}" type="slidenum">
              <a:rPr lang="en-US"/>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7272808" cy="562074"/>
          </a:xfrm>
        </p:spPr>
        <p:txBody>
          <a:bodyPr/>
          <a:lstStyle/>
          <a:p>
            <a:pPr>
              <a:lnSpc>
                <a:spcPct val="100000"/>
              </a:lnSpc>
            </a:pPr>
            <a:r>
              <a:rPr lang="en-GB" b="0" dirty="0" smtClean="0"/>
              <a:t>OUR LEADERSHIP DEVELOPMENT SYSTEM</a:t>
            </a:r>
            <a:endParaRPr lang="en-GB" b="0" dirty="0"/>
          </a:p>
        </p:txBody>
      </p:sp>
      <p:graphicFrame>
        <p:nvGraphicFramePr>
          <p:cNvPr id="17" name="Table 16"/>
          <p:cNvGraphicFramePr>
            <a:graphicFrameLocks noGrp="1"/>
          </p:cNvGraphicFramePr>
          <p:nvPr>
            <p:extLst>
              <p:ext uri="{D42A27DB-BD31-4B8C-83A1-F6EECF244321}">
                <p14:modId xmlns:p14="http://schemas.microsoft.com/office/powerpoint/2010/main" val="2414658472"/>
              </p:ext>
            </p:extLst>
          </p:nvPr>
        </p:nvGraphicFramePr>
        <p:xfrm>
          <a:off x="1691680" y="1844824"/>
          <a:ext cx="5976664" cy="3566160"/>
        </p:xfrm>
        <a:graphic>
          <a:graphicData uri="http://schemas.openxmlformats.org/drawingml/2006/table">
            <a:tbl>
              <a:tblPr firstRow="1" bandRow="1">
                <a:tableStyleId>{5C22544A-7EE6-4342-B048-85BDC9FD1C3A}</a:tableStyleId>
              </a:tblPr>
              <a:tblGrid>
                <a:gridCol w="2988332">
                  <a:extLst>
                    <a:ext uri="{9D8B030D-6E8A-4147-A177-3AD203B41FA5}">
                      <a16:colId xmlns:a16="http://schemas.microsoft.com/office/drawing/2014/main" xmlns="" val="20000"/>
                    </a:ext>
                  </a:extLst>
                </a:gridCol>
                <a:gridCol w="2988332">
                  <a:extLst>
                    <a:ext uri="{9D8B030D-6E8A-4147-A177-3AD203B41FA5}">
                      <a16:colId xmlns:a16="http://schemas.microsoft.com/office/drawing/2014/main" xmlns="" val="20001"/>
                    </a:ext>
                  </a:extLst>
                </a:gridCol>
              </a:tblGrid>
              <a:tr h="370840">
                <a:tc>
                  <a:txBody>
                    <a:bodyPr/>
                    <a:lstStyle/>
                    <a:p>
                      <a:pPr algn="ctr">
                        <a:lnSpc>
                          <a:spcPct val="100000"/>
                        </a:lnSpc>
                      </a:pPr>
                      <a:r>
                        <a:rPr lang="en-GB" b="1" dirty="0" smtClean="0">
                          <a:solidFill>
                            <a:srgbClr val="000000"/>
                          </a:solidFill>
                        </a:rPr>
                        <a:t>COLLABORATION</a:t>
                      </a:r>
                    </a:p>
                    <a:p>
                      <a:pPr algn="ctr">
                        <a:lnSpc>
                          <a:spcPct val="100000"/>
                        </a:lnSpc>
                      </a:pPr>
                      <a:r>
                        <a:rPr lang="en-GB" b="0" dirty="0" smtClean="0">
                          <a:solidFill>
                            <a:srgbClr val="000000"/>
                          </a:solidFill>
                        </a:rPr>
                        <a:t>In</a:t>
                      </a:r>
                      <a:r>
                        <a:rPr lang="en-GB" b="0" baseline="0" dirty="0" smtClean="0">
                          <a:solidFill>
                            <a:srgbClr val="000000"/>
                          </a:solidFill>
                        </a:rPr>
                        <a:t> Creating Business Opportunities &amp; Strategies</a:t>
                      </a:r>
                      <a:endParaRPr lang="en-GB"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GB" b="1" dirty="0" smtClean="0">
                          <a:solidFill>
                            <a:srgbClr val="000000"/>
                          </a:solidFill>
                        </a:rPr>
                        <a:t>LEADERSHIP</a:t>
                      </a:r>
                    </a:p>
                    <a:p>
                      <a:pPr algn="ctr">
                        <a:lnSpc>
                          <a:spcPct val="100000"/>
                        </a:lnSpc>
                      </a:pPr>
                      <a:r>
                        <a:rPr lang="en-GB" b="0" dirty="0" smtClean="0">
                          <a:solidFill>
                            <a:srgbClr val="000000"/>
                          </a:solidFill>
                        </a:rPr>
                        <a:t>Inspire</a:t>
                      </a:r>
                      <a:r>
                        <a:rPr lang="en-GB" b="0" baseline="0" dirty="0" smtClean="0">
                          <a:solidFill>
                            <a:srgbClr val="000000"/>
                          </a:solidFill>
                        </a:rPr>
                        <a:t>, Develop &amp; Energize </a:t>
                      </a:r>
                      <a:r>
                        <a:rPr lang="en-GB" b="0" dirty="0" smtClean="0">
                          <a:solidFill>
                            <a:srgbClr val="000000"/>
                          </a:solidFill>
                        </a:rPr>
                        <a:t>Teams, and Execution</a:t>
                      </a:r>
                      <a:endParaRPr lang="en-GB"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029816">
                <a:tc>
                  <a:txBody>
                    <a:bodyPr/>
                    <a:lstStyle/>
                    <a:p>
                      <a:pPr marL="381000" indent="-285750" algn="l">
                        <a:lnSpc>
                          <a:spcPct val="100000"/>
                        </a:lnSpc>
                        <a:spcBef>
                          <a:spcPts val="0"/>
                        </a:spcBef>
                        <a:spcAft>
                          <a:spcPts val="0"/>
                        </a:spcAft>
                        <a:buFont typeface="Arial"/>
                        <a:buChar char="•"/>
                      </a:pPr>
                      <a:r>
                        <a:rPr lang="en-GB" dirty="0" smtClean="0">
                          <a:solidFill>
                            <a:srgbClr val="000000"/>
                          </a:solidFill>
                        </a:rPr>
                        <a:t>Envisioning</a:t>
                      </a:r>
                      <a:r>
                        <a:rPr lang="en-GB" baseline="0" dirty="0" smtClean="0">
                          <a:solidFill>
                            <a:srgbClr val="000000"/>
                          </a:solidFill>
                        </a:rPr>
                        <a:t> the Business</a:t>
                      </a:r>
                    </a:p>
                    <a:p>
                      <a:pPr marL="381000" indent="-285750" algn="l">
                        <a:lnSpc>
                          <a:spcPct val="100000"/>
                        </a:lnSpc>
                        <a:spcBef>
                          <a:spcPts val="0"/>
                        </a:spcBef>
                        <a:spcAft>
                          <a:spcPts val="0"/>
                        </a:spcAft>
                        <a:buFont typeface="Arial"/>
                        <a:buChar char="•"/>
                      </a:pPr>
                      <a:r>
                        <a:rPr lang="en-GB" baseline="0" dirty="0" smtClean="0">
                          <a:solidFill>
                            <a:srgbClr val="000000"/>
                          </a:solidFill>
                        </a:rPr>
                        <a:t>Building the Business Strategies</a:t>
                      </a:r>
                    </a:p>
                    <a:p>
                      <a:pPr marL="381000" marR="0" indent="-2857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solidFill>
                            <a:srgbClr val="000000"/>
                          </a:solidFill>
                        </a:rPr>
                        <a:t>Business Challenge Project Sponsorship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381000" indent="-285750" algn="l">
                        <a:lnSpc>
                          <a:spcPct val="100000"/>
                        </a:lnSpc>
                        <a:spcBef>
                          <a:spcPts val="600"/>
                        </a:spcBef>
                        <a:spcAft>
                          <a:spcPts val="0"/>
                        </a:spcAft>
                        <a:buFont typeface="Arial"/>
                        <a:buChar char="•"/>
                      </a:pPr>
                      <a:r>
                        <a:rPr lang="en-GB" dirty="0" smtClean="0">
                          <a:solidFill>
                            <a:srgbClr val="000000"/>
                          </a:solidFill>
                        </a:rPr>
                        <a:t>Core</a:t>
                      </a:r>
                      <a:r>
                        <a:rPr lang="en-GB" baseline="0" dirty="0" smtClean="0">
                          <a:solidFill>
                            <a:srgbClr val="000000"/>
                          </a:solidFill>
                        </a:rPr>
                        <a:t> Values</a:t>
                      </a:r>
                    </a:p>
                    <a:p>
                      <a:pPr marL="381000" indent="-285750" algn="l">
                        <a:lnSpc>
                          <a:spcPct val="100000"/>
                        </a:lnSpc>
                        <a:spcBef>
                          <a:spcPts val="0"/>
                        </a:spcBef>
                        <a:spcAft>
                          <a:spcPts val="0"/>
                        </a:spcAft>
                        <a:buFont typeface="Arial"/>
                        <a:buChar char="•"/>
                      </a:pPr>
                      <a:r>
                        <a:rPr lang="en-GB" dirty="0" smtClean="0">
                          <a:solidFill>
                            <a:srgbClr val="000000"/>
                          </a:solidFill>
                        </a:rPr>
                        <a:t>Self-Leadership</a:t>
                      </a:r>
                    </a:p>
                    <a:p>
                      <a:pPr marL="381000" indent="-285750" algn="l">
                        <a:lnSpc>
                          <a:spcPct val="100000"/>
                        </a:lnSpc>
                        <a:spcBef>
                          <a:spcPts val="0"/>
                        </a:spcBef>
                        <a:spcAft>
                          <a:spcPts val="0"/>
                        </a:spcAft>
                        <a:buFont typeface="Arial"/>
                        <a:buChar char="•"/>
                      </a:pPr>
                      <a:r>
                        <a:rPr lang="en-GB" dirty="0" smtClean="0">
                          <a:solidFill>
                            <a:srgbClr val="000000"/>
                          </a:solidFill>
                        </a:rPr>
                        <a:t>Leadership</a:t>
                      </a:r>
                      <a:r>
                        <a:rPr lang="en-GB" baseline="0" dirty="0" smtClean="0">
                          <a:solidFill>
                            <a:srgbClr val="000000"/>
                          </a:solidFill>
                        </a:rPr>
                        <a:t> Behaviours</a:t>
                      </a:r>
                    </a:p>
                    <a:p>
                      <a:pPr marL="381000" indent="-285750" algn="l">
                        <a:lnSpc>
                          <a:spcPct val="100000"/>
                        </a:lnSpc>
                        <a:spcBef>
                          <a:spcPts val="0"/>
                        </a:spcBef>
                        <a:spcAft>
                          <a:spcPts val="0"/>
                        </a:spcAft>
                        <a:buFont typeface="Arial"/>
                        <a:buChar char="•"/>
                      </a:pPr>
                      <a:r>
                        <a:rPr lang="en-GB" baseline="0" dirty="0" smtClean="0">
                          <a:solidFill>
                            <a:srgbClr val="000000"/>
                          </a:solidFill>
                        </a:rPr>
                        <a:t>Inspire &amp; Energize Teams</a:t>
                      </a:r>
                    </a:p>
                    <a:p>
                      <a:pPr marL="381000" indent="-285750" algn="l">
                        <a:lnSpc>
                          <a:spcPct val="100000"/>
                        </a:lnSpc>
                        <a:spcBef>
                          <a:spcPts val="0"/>
                        </a:spcBef>
                        <a:spcAft>
                          <a:spcPts val="0"/>
                        </a:spcAft>
                        <a:buFont typeface="Arial"/>
                        <a:buChar char="•"/>
                      </a:pPr>
                      <a:r>
                        <a:rPr lang="en-GB" baseline="0" dirty="0" smtClean="0">
                          <a:solidFill>
                            <a:srgbClr val="000000"/>
                          </a:solidFill>
                        </a:rPr>
                        <a:t>Develop &amp; Coach Teams</a:t>
                      </a:r>
                      <a:endParaRPr lang="en-GB"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381000" marR="0" indent="-2857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solidFill>
                            <a:srgbClr val="000000"/>
                          </a:solidFill>
                        </a:rPr>
                        <a:t>Strategic Analysis</a:t>
                      </a:r>
                    </a:p>
                    <a:p>
                      <a:pPr marL="381000" marR="0" indent="-2857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solidFill>
                            <a:srgbClr val="000000"/>
                          </a:solidFill>
                        </a:rPr>
                        <a:t>New Business Opportunities Proposal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381000" indent="-285750" algn="l">
                        <a:lnSpc>
                          <a:spcPct val="100000"/>
                        </a:lnSpc>
                        <a:spcBef>
                          <a:spcPts val="0"/>
                        </a:spcBef>
                        <a:spcAft>
                          <a:spcPts val="0"/>
                        </a:spcAft>
                        <a:buFont typeface="Arial"/>
                        <a:buChar char="•"/>
                      </a:pPr>
                      <a:r>
                        <a:rPr lang="en-GB" dirty="0" smtClean="0">
                          <a:solidFill>
                            <a:srgbClr val="000000"/>
                          </a:solidFill>
                        </a:rPr>
                        <a:t>Speed of Execution &amp; effectiveness</a:t>
                      </a:r>
                    </a:p>
                    <a:p>
                      <a:pPr marL="381000" indent="-285750" algn="l">
                        <a:lnSpc>
                          <a:spcPct val="100000"/>
                        </a:lnSpc>
                        <a:spcBef>
                          <a:spcPts val="0"/>
                        </a:spcBef>
                        <a:spcAft>
                          <a:spcPts val="0"/>
                        </a:spcAft>
                        <a:buFont typeface="Arial"/>
                        <a:buChar char="•"/>
                      </a:pPr>
                      <a:r>
                        <a:rPr lang="en-GB" dirty="0" smtClean="0">
                          <a:solidFill>
                            <a:srgbClr val="000000"/>
                          </a:solidFill>
                        </a:rPr>
                        <a:t>Cross-functional/cultural</a:t>
                      </a:r>
                      <a:r>
                        <a:rPr lang="en-GB" baseline="0" dirty="0" smtClean="0">
                          <a:solidFill>
                            <a:srgbClr val="000000"/>
                          </a:solidFill>
                        </a:rPr>
                        <a:t> Leadership</a:t>
                      </a:r>
                      <a:endParaRPr lang="en-GB"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8" name="Chevron 17"/>
          <p:cNvSpPr/>
          <p:nvPr/>
        </p:nvSpPr>
        <p:spPr>
          <a:xfrm>
            <a:off x="7884368" y="2924944"/>
            <a:ext cx="1187624" cy="1872208"/>
          </a:xfrm>
          <a:prstGeom prst="chevron">
            <a:avLst>
              <a:gd name="adj" fmla="val 15043"/>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9" name="TextBox 18"/>
          <p:cNvSpPr txBox="1"/>
          <p:nvPr/>
        </p:nvSpPr>
        <p:spPr>
          <a:xfrm>
            <a:off x="7884368" y="2492896"/>
            <a:ext cx="928560" cy="369332"/>
          </a:xfrm>
          <a:prstGeom prst="rect">
            <a:avLst/>
          </a:prstGeom>
          <a:noFill/>
        </p:spPr>
        <p:txBody>
          <a:bodyPr wrap="none" rtlCol="0">
            <a:spAutoFit/>
          </a:bodyPr>
          <a:lstStyle/>
          <a:p>
            <a:r>
              <a:rPr lang="en-GB" dirty="0" smtClean="0"/>
              <a:t>IMPACT</a:t>
            </a:r>
            <a:endParaRPr lang="en-GB" dirty="0"/>
          </a:p>
        </p:txBody>
      </p:sp>
      <p:sp>
        <p:nvSpPr>
          <p:cNvPr id="20" name="TextBox 19"/>
          <p:cNvSpPr txBox="1"/>
          <p:nvPr/>
        </p:nvSpPr>
        <p:spPr>
          <a:xfrm>
            <a:off x="7956376" y="3068960"/>
            <a:ext cx="1080121" cy="1477328"/>
          </a:xfrm>
          <a:prstGeom prst="rect">
            <a:avLst/>
          </a:prstGeom>
          <a:noFill/>
        </p:spPr>
        <p:txBody>
          <a:bodyPr wrap="square" rtlCol="0">
            <a:spAutoFit/>
          </a:bodyPr>
          <a:lstStyle/>
          <a:p>
            <a:pPr algn="ctr"/>
            <a:r>
              <a:rPr lang="en-GB" dirty="0" smtClean="0">
                <a:solidFill>
                  <a:srgbClr val="000000"/>
                </a:solidFill>
              </a:rPr>
              <a:t>Growth in Business</a:t>
            </a:r>
          </a:p>
          <a:p>
            <a:pPr algn="ctr"/>
            <a:r>
              <a:rPr lang="en-GB" dirty="0" smtClean="0">
                <a:solidFill>
                  <a:srgbClr val="000000"/>
                </a:solidFill>
              </a:rPr>
              <a:t>&amp; </a:t>
            </a:r>
          </a:p>
          <a:p>
            <a:pPr algn="ctr"/>
            <a:r>
              <a:rPr lang="en-GB" dirty="0" smtClean="0">
                <a:solidFill>
                  <a:srgbClr val="000000"/>
                </a:solidFill>
              </a:rPr>
              <a:t>Leaders</a:t>
            </a:r>
            <a:endParaRPr lang="en-GB" dirty="0">
              <a:solidFill>
                <a:srgbClr val="000000"/>
              </a:solidFill>
            </a:endParaRPr>
          </a:p>
        </p:txBody>
      </p:sp>
      <p:sp>
        <p:nvSpPr>
          <p:cNvPr id="21" name="Chevron 20"/>
          <p:cNvSpPr/>
          <p:nvPr/>
        </p:nvSpPr>
        <p:spPr>
          <a:xfrm>
            <a:off x="107504" y="2996952"/>
            <a:ext cx="1512168" cy="1872208"/>
          </a:xfrm>
          <a:prstGeom prst="chevron">
            <a:avLst>
              <a:gd name="adj" fmla="val 15043"/>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251520" y="2564904"/>
            <a:ext cx="928459" cy="369332"/>
          </a:xfrm>
          <a:prstGeom prst="rect">
            <a:avLst/>
          </a:prstGeom>
          <a:noFill/>
        </p:spPr>
        <p:txBody>
          <a:bodyPr wrap="none" rtlCol="0">
            <a:spAutoFit/>
          </a:bodyPr>
          <a:lstStyle/>
          <a:p>
            <a:r>
              <a:rPr lang="en-GB" dirty="0" smtClean="0"/>
              <a:t>TARGET</a:t>
            </a:r>
            <a:endParaRPr lang="en-GB" dirty="0"/>
          </a:p>
        </p:txBody>
      </p:sp>
      <p:sp>
        <p:nvSpPr>
          <p:cNvPr id="23" name="TextBox 22"/>
          <p:cNvSpPr txBox="1"/>
          <p:nvPr/>
        </p:nvSpPr>
        <p:spPr>
          <a:xfrm>
            <a:off x="179512" y="2996952"/>
            <a:ext cx="1296144" cy="1754327"/>
          </a:xfrm>
          <a:prstGeom prst="rect">
            <a:avLst/>
          </a:prstGeom>
          <a:noFill/>
        </p:spPr>
        <p:txBody>
          <a:bodyPr wrap="square" rtlCol="0">
            <a:spAutoFit/>
          </a:bodyPr>
          <a:lstStyle/>
          <a:p>
            <a:pPr algn="ctr"/>
            <a:r>
              <a:rPr lang="en-GB" dirty="0" smtClean="0">
                <a:solidFill>
                  <a:srgbClr val="000000"/>
                </a:solidFill>
              </a:rPr>
              <a:t>Next Generation Leaders,</a:t>
            </a:r>
          </a:p>
          <a:p>
            <a:pPr algn="ctr"/>
            <a:r>
              <a:rPr lang="en-GB" dirty="0" smtClean="0">
                <a:solidFill>
                  <a:srgbClr val="000000"/>
                </a:solidFill>
              </a:rPr>
              <a:t>Cross-Business/Functional</a:t>
            </a:r>
            <a:endParaRPr lang="en-GB" dirty="0">
              <a:solidFill>
                <a:srgbClr val="000000"/>
              </a:solidFill>
            </a:endParaRPr>
          </a:p>
        </p:txBody>
      </p:sp>
      <p:grpSp>
        <p:nvGrpSpPr>
          <p:cNvPr id="29" name="Group 28"/>
          <p:cNvGrpSpPr/>
          <p:nvPr/>
        </p:nvGrpSpPr>
        <p:grpSpPr>
          <a:xfrm>
            <a:off x="1979712" y="5589240"/>
            <a:ext cx="5472608" cy="864096"/>
            <a:chOff x="1979712" y="5733256"/>
            <a:chExt cx="5472608" cy="864096"/>
          </a:xfrm>
        </p:grpSpPr>
        <p:sp>
          <p:nvSpPr>
            <p:cNvPr id="26" name="Rectangle 25"/>
            <p:cNvSpPr/>
            <p:nvPr/>
          </p:nvSpPr>
          <p:spPr>
            <a:xfrm>
              <a:off x="1979712" y="5733256"/>
              <a:ext cx="5472608" cy="36004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660066"/>
                  </a:solidFill>
                </a:rPr>
                <a:t>ACTION LEARNING</a:t>
              </a:r>
              <a:endParaRPr lang="en-GB" b="1" dirty="0">
                <a:solidFill>
                  <a:srgbClr val="660066"/>
                </a:solidFill>
              </a:endParaRPr>
            </a:p>
          </p:txBody>
        </p:sp>
        <p:sp>
          <p:nvSpPr>
            <p:cNvPr id="27" name="Rectangle 26"/>
            <p:cNvSpPr/>
            <p:nvPr/>
          </p:nvSpPr>
          <p:spPr>
            <a:xfrm>
              <a:off x="1979712" y="6093296"/>
              <a:ext cx="2736304" cy="50405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dirty="0" smtClean="0">
                  <a:solidFill>
                    <a:srgbClr val="660066"/>
                  </a:solidFill>
                </a:rPr>
                <a:t>Implementation of Business Challenges</a:t>
              </a:r>
              <a:endParaRPr lang="en-GB" dirty="0">
                <a:solidFill>
                  <a:srgbClr val="660066"/>
                </a:solidFill>
              </a:endParaRPr>
            </a:p>
          </p:txBody>
        </p:sp>
        <p:sp>
          <p:nvSpPr>
            <p:cNvPr id="28" name="Rectangle 27"/>
            <p:cNvSpPr/>
            <p:nvPr/>
          </p:nvSpPr>
          <p:spPr>
            <a:xfrm>
              <a:off x="4716016" y="6093296"/>
              <a:ext cx="2736304" cy="50405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dirty="0" smtClean="0">
                  <a:solidFill>
                    <a:srgbClr val="660066"/>
                  </a:solidFill>
                </a:rPr>
                <a:t>Leadership Behaviour Development</a:t>
              </a:r>
              <a:endParaRPr lang="en-GB" dirty="0">
                <a:solidFill>
                  <a:srgbClr val="660066"/>
                </a:solidFill>
              </a:endParaRPr>
            </a:p>
          </p:txBody>
        </p:sp>
      </p:grpSp>
      <p:cxnSp>
        <p:nvCxnSpPr>
          <p:cNvPr id="32" name="Straight Arrow Connector 31"/>
          <p:cNvCxnSpPr/>
          <p:nvPr/>
        </p:nvCxnSpPr>
        <p:spPr>
          <a:xfrm flipV="1">
            <a:off x="3491880" y="5301208"/>
            <a:ext cx="0" cy="360040"/>
          </a:xfrm>
          <a:prstGeom prst="straightConnector1">
            <a:avLst/>
          </a:prstGeom>
          <a:ln w="28575"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6300192" y="5301208"/>
            <a:ext cx="0" cy="360040"/>
          </a:xfrm>
          <a:prstGeom prst="straightConnector1">
            <a:avLst/>
          </a:prstGeom>
          <a:ln w="28575"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298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480175" cy="648072"/>
          </a:xfrm>
        </p:spPr>
        <p:txBody>
          <a:bodyPr/>
          <a:lstStyle/>
          <a:p>
            <a:pPr>
              <a:lnSpc>
                <a:spcPct val="100000"/>
              </a:lnSpc>
            </a:pPr>
            <a:r>
              <a:rPr lang="en-US" dirty="0" smtClean="0"/>
              <a:t>ADDCORAL LEADERSHIP INSTITUTE</a:t>
            </a:r>
            <a:endParaRPr lang="en-US"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15</a:t>
            </a:fld>
            <a:endParaRPr lang="en-US" dirty="0"/>
          </a:p>
        </p:txBody>
      </p:sp>
      <p:sp>
        <p:nvSpPr>
          <p:cNvPr id="5" name="Content Placeholder 2"/>
          <p:cNvSpPr>
            <a:spLocks noGrp="1"/>
          </p:cNvSpPr>
          <p:nvPr>
            <p:ph idx="1"/>
          </p:nvPr>
        </p:nvSpPr>
        <p:spPr>
          <a:xfrm>
            <a:off x="179512" y="1584176"/>
            <a:ext cx="4392488" cy="5229200"/>
          </a:xfrm>
          <a:solidFill>
            <a:schemeClr val="bg1"/>
          </a:solidFill>
        </p:spPr>
        <p:txBody>
          <a:bodyPr/>
          <a:lstStyle/>
          <a:p>
            <a:pPr marL="0" indent="0">
              <a:buNone/>
            </a:pPr>
            <a:r>
              <a:rPr lang="en-US" sz="2400" dirty="0" smtClean="0"/>
              <a:t>The Leadership Institute is designed to nurture the competencies required by your organization’s future leaders. The Institute is an integrated program that focuses on renewal of self as an effective leader, including the ability to envision the future; energize the team; champion change; and execute the plans.</a:t>
            </a:r>
          </a:p>
          <a:p>
            <a:pPr marL="0" indent="0">
              <a:spcBef>
                <a:spcPts val="0"/>
              </a:spcBef>
              <a:buNone/>
            </a:pPr>
            <a:r>
              <a:rPr lang="en-US" sz="2400" b="1" dirty="0" smtClean="0"/>
              <a:t>Course Duration</a:t>
            </a:r>
            <a:r>
              <a:rPr lang="en-US" sz="2400" dirty="0" smtClean="0"/>
              <a:t>: 14 Days (2 days per month, for 7 months)</a:t>
            </a:r>
          </a:p>
          <a:p>
            <a:pPr marL="0" indent="0" algn="just">
              <a:spcBef>
                <a:spcPts val="0"/>
              </a:spcBef>
              <a:buNone/>
            </a:pPr>
            <a:r>
              <a:rPr lang="en-US" sz="2400" b="1" dirty="0" smtClean="0"/>
              <a:t>Business Issue</a:t>
            </a:r>
            <a:r>
              <a:rPr lang="en-US" sz="2400" dirty="0" smtClean="0"/>
              <a:t>:</a:t>
            </a:r>
          </a:p>
          <a:p>
            <a:pPr marL="0" indent="0" algn="just">
              <a:spcBef>
                <a:spcPts val="0"/>
              </a:spcBef>
              <a:buNone/>
            </a:pPr>
            <a:r>
              <a:rPr lang="en-US" sz="2400" dirty="0" smtClean="0"/>
              <a:t>Development of future leaders</a:t>
            </a:r>
            <a:endParaRPr lang="en-US" sz="2400" dirty="0"/>
          </a:p>
        </p:txBody>
      </p:sp>
      <p:sp>
        <p:nvSpPr>
          <p:cNvPr id="6"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eaLnBrk="1" fontAlgn="auto" hangingPunct="1">
              <a:spcBef>
                <a:spcPts val="0"/>
              </a:spcBef>
              <a:spcAft>
                <a:spcPts val="0"/>
              </a:spcAft>
            </a:pPr>
            <a:r>
              <a:rPr lang="en-US" sz="2400" dirty="0" smtClean="0"/>
              <a:t>Module 1: Intro. </a:t>
            </a:r>
            <a:r>
              <a:rPr lang="en-US" sz="2400" dirty="0"/>
              <a:t>t</a:t>
            </a:r>
            <a:r>
              <a:rPr lang="en-US" sz="2400" dirty="0" smtClean="0"/>
              <a:t>o Leadership  and Personal Effectiveness</a:t>
            </a:r>
          </a:p>
          <a:p>
            <a:pPr eaLnBrk="1" fontAlgn="auto" hangingPunct="1">
              <a:spcBef>
                <a:spcPts val="0"/>
              </a:spcBef>
              <a:spcAft>
                <a:spcPts val="0"/>
              </a:spcAft>
            </a:pPr>
            <a:r>
              <a:rPr lang="en-US" sz="2400" dirty="0" smtClean="0"/>
              <a:t>Module 2: Foster Teamwork</a:t>
            </a:r>
          </a:p>
          <a:p>
            <a:pPr eaLnBrk="1" fontAlgn="auto" hangingPunct="1">
              <a:spcBef>
                <a:spcPts val="0"/>
              </a:spcBef>
              <a:spcAft>
                <a:spcPts val="0"/>
              </a:spcAft>
            </a:pPr>
            <a:r>
              <a:rPr lang="en-US" sz="2400" dirty="0" smtClean="0"/>
              <a:t>Module 3: Coach &amp; Mentor</a:t>
            </a:r>
          </a:p>
          <a:p>
            <a:pPr eaLnBrk="1" fontAlgn="auto" hangingPunct="1">
              <a:spcBef>
                <a:spcPts val="0"/>
              </a:spcBef>
              <a:spcAft>
                <a:spcPts val="0"/>
              </a:spcAft>
            </a:pPr>
            <a:r>
              <a:rPr lang="en-US" sz="2400" dirty="0" smtClean="0"/>
              <a:t>Module 4: Business Acumen</a:t>
            </a:r>
          </a:p>
          <a:p>
            <a:pPr eaLnBrk="1" fontAlgn="auto" hangingPunct="1">
              <a:spcBef>
                <a:spcPts val="0"/>
              </a:spcBef>
              <a:spcAft>
                <a:spcPts val="0"/>
              </a:spcAft>
            </a:pPr>
            <a:r>
              <a:rPr lang="en-US" sz="2400" dirty="0" smtClean="0"/>
              <a:t>Module 5: Executive Grooming</a:t>
            </a:r>
          </a:p>
          <a:p>
            <a:pPr eaLnBrk="1" fontAlgn="auto" hangingPunct="1">
              <a:spcBef>
                <a:spcPts val="0"/>
              </a:spcBef>
              <a:spcAft>
                <a:spcPts val="0"/>
              </a:spcAft>
            </a:pPr>
            <a:r>
              <a:rPr lang="en-US" sz="2400" dirty="0" smtClean="0"/>
              <a:t>Module 6: Champion Change</a:t>
            </a:r>
          </a:p>
          <a:p>
            <a:pPr eaLnBrk="1" fontAlgn="auto" hangingPunct="1">
              <a:spcBef>
                <a:spcPts val="0"/>
              </a:spcBef>
              <a:spcAft>
                <a:spcPts val="0"/>
              </a:spcAft>
            </a:pPr>
            <a:r>
              <a:rPr lang="en-US" sz="2400" dirty="0" smtClean="0"/>
              <a:t>Module 7: Show-Case Change</a:t>
            </a:r>
            <a:endParaRPr lang="en-US" sz="2400" dirty="0"/>
          </a:p>
        </p:txBody>
      </p:sp>
    </p:spTree>
    <p:extLst>
      <p:ext uri="{BB962C8B-B14F-4D97-AF65-F5344CB8AC3E}">
        <p14:creationId xmlns:p14="http://schemas.microsoft.com/office/powerpoint/2010/main" val="1668564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768752" cy="648072"/>
          </a:xfrm>
        </p:spPr>
        <p:txBody>
          <a:bodyPr/>
          <a:lstStyle/>
          <a:p>
            <a:pPr>
              <a:lnSpc>
                <a:spcPct val="100000"/>
              </a:lnSpc>
            </a:pPr>
            <a:r>
              <a:rPr lang="en-US" dirty="0" smtClean="0"/>
              <a:t>ADDCORAL MANAGEMENT INSTITUTE</a:t>
            </a:r>
            <a:endParaRPr lang="en-US"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16</a:t>
            </a:fld>
            <a:endParaRPr lang="en-US" dirty="0"/>
          </a:p>
        </p:txBody>
      </p:sp>
      <p:sp>
        <p:nvSpPr>
          <p:cNvPr id="5" name="Content Placeholder 2"/>
          <p:cNvSpPr>
            <a:spLocks noGrp="1"/>
          </p:cNvSpPr>
          <p:nvPr>
            <p:ph idx="1"/>
          </p:nvPr>
        </p:nvSpPr>
        <p:spPr>
          <a:xfrm>
            <a:off x="179512" y="1628800"/>
            <a:ext cx="4392488" cy="5229200"/>
          </a:xfrm>
          <a:solidFill>
            <a:schemeClr val="bg1"/>
          </a:solidFill>
        </p:spPr>
        <p:txBody>
          <a:bodyPr/>
          <a:lstStyle/>
          <a:p>
            <a:pPr marL="0" indent="0">
              <a:buNone/>
            </a:pPr>
            <a:r>
              <a:rPr lang="en-US" sz="2400" dirty="0" smtClean="0"/>
              <a:t>The Management Institute is designed to develop first time managers. The Institute focuses on nurturing the managers in the basics of Management such as administrative skills; self-management skills; and interpersonal skills, to attain maximum productivity.</a:t>
            </a:r>
          </a:p>
          <a:p>
            <a:pPr marL="0" indent="0">
              <a:spcBef>
                <a:spcPts val="0"/>
              </a:spcBef>
              <a:buNone/>
            </a:pPr>
            <a:r>
              <a:rPr lang="en-US" sz="2400" b="1" dirty="0" smtClean="0"/>
              <a:t>Course Duration</a:t>
            </a:r>
            <a:r>
              <a:rPr lang="en-US" sz="2400" dirty="0" smtClean="0"/>
              <a:t>: 1</a:t>
            </a:r>
            <a:r>
              <a:rPr lang="en-US" sz="2400" dirty="0"/>
              <a:t>2</a:t>
            </a:r>
            <a:r>
              <a:rPr lang="en-US" sz="2400" dirty="0" smtClean="0"/>
              <a:t> Days (2 days per month, for 6 months)</a:t>
            </a:r>
          </a:p>
          <a:p>
            <a:pPr marL="0" indent="0" algn="just">
              <a:spcBef>
                <a:spcPts val="0"/>
              </a:spcBef>
              <a:buNone/>
            </a:pPr>
            <a:r>
              <a:rPr lang="en-US" sz="2400" b="1" dirty="0" smtClean="0"/>
              <a:t>Business Issue</a:t>
            </a:r>
            <a:r>
              <a:rPr lang="en-US" sz="2400" dirty="0" smtClean="0"/>
              <a:t>:</a:t>
            </a:r>
          </a:p>
          <a:p>
            <a:pPr marL="0" indent="0" algn="just">
              <a:spcBef>
                <a:spcPts val="0"/>
              </a:spcBef>
              <a:buNone/>
            </a:pPr>
            <a:r>
              <a:rPr lang="en-US" sz="2400" dirty="0" smtClean="0"/>
              <a:t>Development of Managers</a:t>
            </a:r>
            <a:endParaRPr lang="en-US" sz="2400" dirty="0"/>
          </a:p>
        </p:txBody>
      </p:sp>
      <p:sp>
        <p:nvSpPr>
          <p:cNvPr id="6"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000" dirty="0" smtClean="0"/>
              <a:t>Module 1: Intro. </a:t>
            </a:r>
            <a:r>
              <a:rPr lang="en-US" sz="2000" dirty="0"/>
              <a:t>t</a:t>
            </a:r>
            <a:r>
              <a:rPr lang="en-US" sz="2000" dirty="0" smtClean="0"/>
              <a:t>o Management and self-Management</a:t>
            </a:r>
          </a:p>
          <a:p>
            <a:pPr marL="190500" indent="-190500" eaLnBrk="1" fontAlgn="auto" hangingPunct="1">
              <a:spcBef>
                <a:spcPts val="0"/>
              </a:spcBef>
              <a:spcAft>
                <a:spcPts val="0"/>
              </a:spcAft>
            </a:pPr>
            <a:r>
              <a:rPr lang="en-US" sz="2000" dirty="0" smtClean="0"/>
              <a:t>Module 2: Managing People &amp; Conflict</a:t>
            </a:r>
          </a:p>
          <a:p>
            <a:pPr marL="190500" indent="-190500" eaLnBrk="1" fontAlgn="auto" hangingPunct="1">
              <a:spcBef>
                <a:spcPts val="0"/>
              </a:spcBef>
              <a:spcAft>
                <a:spcPts val="0"/>
              </a:spcAft>
            </a:pPr>
            <a:r>
              <a:rPr lang="en-US" sz="2000" dirty="0" smtClean="0"/>
              <a:t>Module 3: Plan, Budget, Organize &amp; Control</a:t>
            </a:r>
          </a:p>
          <a:p>
            <a:pPr marL="190500" indent="-190500" eaLnBrk="1" fontAlgn="auto" hangingPunct="1">
              <a:spcBef>
                <a:spcPts val="0"/>
              </a:spcBef>
              <a:spcAft>
                <a:spcPts val="0"/>
              </a:spcAft>
            </a:pPr>
            <a:r>
              <a:rPr lang="en-US" sz="2000" dirty="0" smtClean="0"/>
              <a:t>Module 4: Staffing &amp; Directing</a:t>
            </a:r>
          </a:p>
          <a:p>
            <a:pPr marL="190500" indent="-190500" eaLnBrk="1" fontAlgn="auto" hangingPunct="1">
              <a:spcBef>
                <a:spcPts val="0"/>
              </a:spcBef>
              <a:spcAft>
                <a:spcPts val="0"/>
              </a:spcAft>
            </a:pPr>
            <a:r>
              <a:rPr lang="en-US" sz="2000" dirty="0" smtClean="0"/>
              <a:t>Module 5: Motivate &amp; Influence Change</a:t>
            </a:r>
          </a:p>
          <a:p>
            <a:pPr marL="190500" indent="-190500" eaLnBrk="1" fontAlgn="auto" hangingPunct="1">
              <a:spcBef>
                <a:spcPts val="0"/>
              </a:spcBef>
              <a:spcAft>
                <a:spcPts val="0"/>
              </a:spcAft>
            </a:pPr>
            <a:r>
              <a:rPr lang="en-US" sz="2000" dirty="0" smtClean="0"/>
              <a:t>Module 6: Show-Case Change</a:t>
            </a:r>
            <a:endParaRPr lang="en-US" sz="2000" dirty="0"/>
          </a:p>
        </p:txBody>
      </p:sp>
    </p:spTree>
    <p:extLst>
      <p:ext uri="{BB962C8B-B14F-4D97-AF65-F5344CB8AC3E}">
        <p14:creationId xmlns:p14="http://schemas.microsoft.com/office/powerpoint/2010/main" val="104563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768752" cy="648072"/>
          </a:xfrm>
        </p:spPr>
        <p:txBody>
          <a:bodyPr/>
          <a:lstStyle/>
          <a:p>
            <a:pPr>
              <a:lnSpc>
                <a:spcPct val="100000"/>
              </a:lnSpc>
            </a:pPr>
            <a:r>
              <a:rPr lang="en-US" dirty="0" smtClean="0"/>
              <a:t>ADDCORAL TECHNICAL INSTITUTE</a:t>
            </a:r>
            <a:endParaRPr lang="en-US"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17</a:t>
            </a:fld>
            <a:endParaRPr lang="en-US" dirty="0"/>
          </a:p>
        </p:txBody>
      </p:sp>
      <p:sp>
        <p:nvSpPr>
          <p:cNvPr id="5" name="Content Placeholder 2"/>
          <p:cNvSpPr txBox="1">
            <a:spLocks/>
          </p:cNvSpPr>
          <p:nvPr/>
        </p:nvSpPr>
        <p:spPr bwMode="auto">
          <a:xfrm>
            <a:off x="179512" y="1584176"/>
            <a:ext cx="4392488" cy="5229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The Technical Institute utilizes the Six Sigma and systematic statistical process methodology of characterizing and controlling a process to optimize reliability. This institute covers design of experiment and industrial engineering techniques.</a:t>
            </a:r>
          </a:p>
          <a:p>
            <a:pPr marL="0" indent="0">
              <a:spcBef>
                <a:spcPts val="1200"/>
              </a:spcBef>
              <a:buFont typeface="Arial" pitchFamily="34" charset="0"/>
              <a:buNone/>
            </a:pPr>
            <a:r>
              <a:rPr lang="en-US" sz="2400" b="1" dirty="0" smtClean="0"/>
              <a:t>Course Duration</a:t>
            </a:r>
            <a:r>
              <a:rPr lang="en-US" sz="2400" dirty="0" smtClean="0"/>
              <a:t>: 12 Days (2 days per month, for 6 months)</a:t>
            </a:r>
            <a:endParaRPr lang="en-US" sz="2400" b="1" dirty="0" smtClean="0"/>
          </a:p>
          <a:p>
            <a:pPr marL="0" indent="0" algn="just">
              <a:spcBef>
                <a:spcPts val="1200"/>
              </a:spcBef>
              <a:buFont typeface="Arial" pitchFamily="34" charset="0"/>
              <a:buNone/>
            </a:pPr>
            <a:r>
              <a:rPr lang="en-US" sz="2400" b="1" dirty="0" smtClean="0"/>
              <a:t>Business Issue</a:t>
            </a:r>
            <a:r>
              <a:rPr lang="en-US" sz="2400" dirty="0" smtClean="0"/>
              <a:t>:</a:t>
            </a:r>
          </a:p>
          <a:p>
            <a:pPr marL="0" indent="0">
              <a:spcBef>
                <a:spcPts val="0"/>
              </a:spcBef>
              <a:buFont typeface="Arial" pitchFamily="34" charset="0"/>
              <a:buNone/>
            </a:pPr>
            <a:r>
              <a:rPr lang="en-US" sz="2400" dirty="0" smtClean="0"/>
              <a:t>Six Sigma Quality and Total Customer Satisfaction</a:t>
            </a:r>
            <a:endParaRPr lang="en-US" sz="2400" dirty="0"/>
          </a:p>
        </p:txBody>
      </p:sp>
      <p:sp>
        <p:nvSpPr>
          <p:cNvPr id="6"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Engineers, Technical Staff, others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eaLnBrk="1" fontAlgn="auto" hangingPunct="1">
              <a:spcBef>
                <a:spcPts val="0"/>
              </a:spcBef>
              <a:spcAft>
                <a:spcPts val="0"/>
              </a:spcAft>
            </a:pPr>
            <a:r>
              <a:rPr lang="en-US" sz="2400" dirty="0" smtClean="0"/>
              <a:t>Module 1: Intro. </a:t>
            </a:r>
            <a:r>
              <a:rPr lang="en-US" sz="2400" dirty="0"/>
              <a:t>t</a:t>
            </a:r>
            <a:r>
              <a:rPr lang="en-US" sz="2400" dirty="0" smtClean="0"/>
              <a:t>o Six Sigma</a:t>
            </a:r>
          </a:p>
          <a:p>
            <a:pPr eaLnBrk="1" fontAlgn="auto" hangingPunct="1">
              <a:spcBef>
                <a:spcPts val="0"/>
              </a:spcBef>
              <a:spcAft>
                <a:spcPts val="0"/>
              </a:spcAft>
            </a:pPr>
            <a:r>
              <a:rPr lang="en-US" sz="2400" dirty="0" smtClean="0"/>
              <a:t>Module 2: Define &amp; Measure</a:t>
            </a:r>
          </a:p>
          <a:p>
            <a:pPr eaLnBrk="1" fontAlgn="auto" hangingPunct="1">
              <a:spcBef>
                <a:spcPts val="0"/>
              </a:spcBef>
              <a:spcAft>
                <a:spcPts val="0"/>
              </a:spcAft>
            </a:pPr>
            <a:r>
              <a:rPr lang="en-US" sz="2400" dirty="0" smtClean="0"/>
              <a:t>Module 3: Analyze Opportunity</a:t>
            </a:r>
          </a:p>
          <a:p>
            <a:pPr eaLnBrk="1" fontAlgn="auto" hangingPunct="1">
              <a:spcBef>
                <a:spcPts val="0"/>
              </a:spcBef>
              <a:spcAft>
                <a:spcPts val="0"/>
              </a:spcAft>
            </a:pPr>
            <a:r>
              <a:rPr lang="en-US" sz="2400" dirty="0" smtClean="0"/>
              <a:t>Module 4: Improve Phase</a:t>
            </a:r>
          </a:p>
          <a:p>
            <a:pPr eaLnBrk="1" fontAlgn="auto" hangingPunct="1">
              <a:spcBef>
                <a:spcPts val="0"/>
              </a:spcBef>
              <a:spcAft>
                <a:spcPts val="0"/>
              </a:spcAft>
            </a:pPr>
            <a:r>
              <a:rPr lang="en-US" sz="2400" dirty="0" smtClean="0"/>
              <a:t>Module 5: Design of Experiment</a:t>
            </a:r>
          </a:p>
          <a:p>
            <a:pPr eaLnBrk="1" fontAlgn="auto" hangingPunct="1">
              <a:spcBef>
                <a:spcPts val="0"/>
              </a:spcBef>
              <a:spcAft>
                <a:spcPts val="0"/>
              </a:spcAft>
            </a:pPr>
            <a:r>
              <a:rPr lang="en-US" sz="2400" dirty="0" smtClean="0"/>
              <a:t>Module 6: Industrial Engineering Techniques</a:t>
            </a:r>
          </a:p>
        </p:txBody>
      </p:sp>
    </p:spTree>
    <p:extLst>
      <p:ext uri="{BB962C8B-B14F-4D97-AF65-F5344CB8AC3E}">
        <p14:creationId xmlns:p14="http://schemas.microsoft.com/office/powerpoint/2010/main" val="1053419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COURSE DESCRIPTIONS</a:t>
            </a:r>
            <a:endParaRPr lang="en-US" dirty="0"/>
          </a:p>
        </p:txBody>
      </p:sp>
      <p:sp>
        <p:nvSpPr>
          <p:cNvPr id="3" name="Slide Number Placeholder 2"/>
          <p:cNvSpPr>
            <a:spLocks noGrp="1"/>
          </p:cNvSpPr>
          <p:nvPr>
            <p:ph type="sldNum" sz="quarter" idx="11"/>
          </p:nvPr>
        </p:nvSpPr>
        <p:spPr/>
        <p:txBody>
          <a:bodyPr/>
          <a:lstStyle/>
          <a:p>
            <a:fld id="{AE292E76-E886-4395-B3EA-66D9D684DDCD}" type="slidenum">
              <a:rPr lang="en-US" smtClean="0"/>
              <a:pPr/>
              <a:t>18</a:t>
            </a:fld>
            <a:endParaRPr lang="en-US" dirty="0"/>
          </a:p>
        </p:txBody>
      </p:sp>
    </p:spTree>
    <p:extLst>
      <p:ext uri="{BB962C8B-B14F-4D97-AF65-F5344CB8AC3E}">
        <p14:creationId xmlns:p14="http://schemas.microsoft.com/office/powerpoint/2010/main" val="7870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6984776" cy="1080120"/>
          </a:xfrm>
        </p:spPr>
        <p:txBody>
          <a:bodyPr/>
          <a:lstStyle/>
          <a:p>
            <a:pPr>
              <a:lnSpc>
                <a:spcPct val="100000"/>
              </a:lnSpc>
            </a:pPr>
            <a:r>
              <a:rPr lang="en-US" sz="2400" b="0" dirty="0" smtClean="0"/>
              <a:t>ADDCORAL DEVELOPMENT PROGRAM</a:t>
            </a:r>
            <a:r>
              <a:rPr lang="en-US" sz="2800" b="0" dirty="0" smtClean="0"/>
              <a:t/>
            </a:r>
            <a:br>
              <a:rPr lang="en-US" sz="2800" b="0" dirty="0" smtClean="0"/>
            </a:br>
            <a:r>
              <a:rPr lang="en-US" sz="2800" dirty="0" smtClean="0"/>
              <a:t>COE 01	CORE VALUES &amp; CODE OF ETHICS</a:t>
            </a:r>
            <a:endParaRPr lang="en-US" sz="2800" b="0" dirty="0"/>
          </a:p>
        </p:txBody>
      </p:sp>
      <p:sp>
        <p:nvSpPr>
          <p:cNvPr id="3" name="Content Placeholder 2"/>
          <p:cNvSpPr>
            <a:spLocks noGrp="1"/>
          </p:cNvSpPr>
          <p:nvPr>
            <p:ph idx="1"/>
          </p:nvPr>
        </p:nvSpPr>
        <p:spPr>
          <a:xfrm>
            <a:off x="179512" y="1628800"/>
            <a:ext cx="4392488" cy="4824834"/>
          </a:xfrm>
        </p:spPr>
        <p:txBody>
          <a:bodyPr/>
          <a:lstStyle/>
          <a:p>
            <a:pPr marL="0" indent="0">
              <a:buNone/>
            </a:pPr>
            <a:r>
              <a:rPr lang="en-US" sz="2400" dirty="0" smtClean="0"/>
              <a:t>Ethical values </a:t>
            </a:r>
            <a:r>
              <a:rPr lang="en-US" sz="2400" dirty="0"/>
              <a:t>will create and promote an environment of mutual trust, consideration for fellow employees and responsible </a:t>
            </a:r>
            <a:r>
              <a:rPr lang="en-US" sz="2400" dirty="0" smtClean="0"/>
              <a:t>behavior. </a:t>
            </a:r>
            <a:r>
              <a:rPr lang="en-US" sz="2400" dirty="0"/>
              <a:t>P</a:t>
            </a:r>
            <a:r>
              <a:rPr lang="en-US" sz="2400" dirty="0" smtClean="0"/>
              <a:t>ersonal </a:t>
            </a:r>
            <a:r>
              <a:rPr lang="en-US" sz="2400" dirty="0"/>
              <a:t>integrity, honesty, discipline</a:t>
            </a:r>
            <a:r>
              <a:rPr lang="en-US" sz="2400" dirty="0" smtClean="0"/>
              <a:t>, and </a:t>
            </a:r>
            <a:r>
              <a:rPr lang="en-US" sz="2400" dirty="0"/>
              <a:t>commitment to act in </a:t>
            </a:r>
            <a:r>
              <a:rPr lang="en-US" sz="2400" dirty="0" smtClean="0"/>
              <a:t>the company’s </a:t>
            </a:r>
            <a:r>
              <a:rPr lang="en-US" sz="2400" dirty="0"/>
              <a:t>best </a:t>
            </a:r>
            <a:r>
              <a:rPr lang="en-US" sz="2400" dirty="0" smtClean="0"/>
              <a:t>interest will sustain its competitive advantage.</a:t>
            </a:r>
          </a:p>
          <a:p>
            <a:pPr marL="0" indent="0">
              <a:spcBef>
                <a:spcPts val="1200"/>
              </a:spcBef>
              <a:buNone/>
            </a:pPr>
            <a:r>
              <a:rPr lang="en-US" sz="2400" b="1" dirty="0" smtClean="0"/>
              <a:t>Course Duration</a:t>
            </a:r>
            <a:r>
              <a:rPr lang="en-US" sz="2400" dirty="0" smtClean="0"/>
              <a:t>: </a:t>
            </a:r>
            <a:r>
              <a:rPr lang="en-US" sz="2400" dirty="0"/>
              <a:t>1</a:t>
            </a:r>
            <a:r>
              <a:rPr lang="en-US" sz="2400" dirty="0" smtClean="0"/>
              <a:t> Day</a:t>
            </a:r>
          </a:p>
          <a:p>
            <a:pPr marL="0" indent="0" algn="just">
              <a:spcBef>
                <a:spcPts val="1200"/>
              </a:spcBef>
              <a:buNone/>
            </a:pPr>
            <a:r>
              <a:rPr lang="en-US" sz="2400" b="1" dirty="0" smtClean="0"/>
              <a:t>Business Issue</a:t>
            </a:r>
            <a:r>
              <a:rPr lang="en-US" sz="2400" dirty="0" smtClean="0"/>
              <a:t>:</a:t>
            </a:r>
          </a:p>
          <a:p>
            <a:pPr marL="0" indent="0" algn="just">
              <a:spcBef>
                <a:spcPts val="600"/>
              </a:spcBef>
              <a:buNone/>
            </a:pPr>
            <a:r>
              <a:rPr lang="en-US" sz="2400" dirty="0" smtClean="0"/>
              <a:t>Development of ethical people</a:t>
            </a:r>
            <a:endParaRPr lang="en-US" sz="240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19</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Management and all employees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eaLnBrk="1" fontAlgn="auto" hangingPunct="1">
              <a:spcBef>
                <a:spcPts val="600"/>
              </a:spcBef>
              <a:spcAft>
                <a:spcPts val="0"/>
              </a:spcAft>
            </a:pPr>
            <a:r>
              <a:rPr lang="en-US" sz="2400" dirty="0" smtClean="0"/>
              <a:t>Understanding and aligning the personal and organization’s Core Values</a:t>
            </a:r>
          </a:p>
          <a:p>
            <a:pPr eaLnBrk="1" fontAlgn="auto" hangingPunct="1">
              <a:spcBef>
                <a:spcPts val="600"/>
              </a:spcBef>
              <a:spcAft>
                <a:spcPts val="0"/>
              </a:spcAft>
            </a:pPr>
            <a:r>
              <a:rPr lang="en-US" sz="2400" dirty="0" smtClean="0"/>
              <a:t>Understanding Code of Ethics and its consequences</a:t>
            </a:r>
          </a:p>
          <a:p>
            <a:pPr eaLnBrk="1" fontAlgn="auto" hangingPunct="1">
              <a:spcBef>
                <a:spcPts val="600"/>
              </a:spcBef>
              <a:spcAft>
                <a:spcPts val="0"/>
              </a:spcAft>
            </a:pPr>
            <a:r>
              <a:rPr lang="en-US" sz="2400" dirty="0" smtClean="0"/>
              <a:t>Handling and mitigating Code of Ethics situations</a:t>
            </a:r>
          </a:p>
          <a:p>
            <a:pPr eaLnBrk="1" fontAlgn="auto" hangingPunct="1">
              <a:spcBef>
                <a:spcPts val="600"/>
              </a:spcBef>
              <a:spcAft>
                <a:spcPts val="0"/>
              </a:spcAft>
            </a:pPr>
            <a:r>
              <a:rPr lang="en-US" sz="2400" dirty="0" smtClean="0"/>
              <a:t>Skill Practice &amp; Application</a:t>
            </a:r>
            <a:endParaRPr lang="en-US" sz="2400" dirty="0"/>
          </a:p>
        </p:txBody>
      </p:sp>
    </p:spTree>
    <p:extLst>
      <p:ext uri="{BB962C8B-B14F-4D97-AF65-F5344CB8AC3E}">
        <p14:creationId xmlns:p14="http://schemas.microsoft.com/office/powerpoint/2010/main" val="143919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72816"/>
            <a:ext cx="8784976" cy="4752528"/>
          </a:xfrm>
        </p:spPr>
        <p:txBody>
          <a:bodyPr>
            <a:normAutofit lnSpcReduction="10000"/>
          </a:bodyPr>
          <a:lstStyle/>
          <a:p>
            <a:pPr>
              <a:spcBef>
                <a:spcPts val="400"/>
              </a:spcBef>
            </a:pPr>
            <a:r>
              <a:rPr lang="en-US" sz="1800" dirty="0" smtClean="0"/>
              <a:t>This is an introductory document by ADD Coral Services Sdn Bhd in response to the potential client’s interest in our services</a:t>
            </a:r>
          </a:p>
          <a:p>
            <a:pPr>
              <a:spcBef>
                <a:spcPts val="400"/>
              </a:spcBef>
            </a:pPr>
            <a:r>
              <a:rPr lang="en-US" sz="1800" dirty="0" smtClean="0"/>
              <a:t>The </a:t>
            </a:r>
            <a:r>
              <a:rPr lang="en-US" sz="1800" dirty="0"/>
              <a:t>information contained on all pages of this proposal shall not be duplicated, used in whole or in part for any purpose other than to evaluate the proposal provided. If a contract is awarded to </a:t>
            </a:r>
            <a:r>
              <a:rPr lang="en-US" sz="1800" dirty="0" smtClean="0"/>
              <a:t>ADD Coral </a:t>
            </a:r>
            <a:r>
              <a:rPr lang="en-US" sz="1800" dirty="0"/>
              <a:t>Services Sdn. Bhd., as a result of the submission of such information, </a:t>
            </a:r>
            <a:r>
              <a:rPr lang="en-US" sz="1800" dirty="0" smtClean="0"/>
              <a:t>the client shall </a:t>
            </a:r>
            <a:r>
              <a:rPr lang="en-US" sz="1800" dirty="0"/>
              <a:t>have the right to duplicate, use or disclose this information internally to the extent provided in the contract. This restriction does not limit </a:t>
            </a:r>
            <a:r>
              <a:rPr lang="en-US" sz="1800" dirty="0" smtClean="0"/>
              <a:t>the client</a:t>
            </a:r>
            <a:r>
              <a:rPr lang="en-US" altLang="en-US" sz="1800" dirty="0" smtClean="0"/>
              <a:t>’</a:t>
            </a:r>
            <a:r>
              <a:rPr lang="en-US" sz="1800" dirty="0" smtClean="0"/>
              <a:t>s </a:t>
            </a:r>
            <a:r>
              <a:rPr lang="en-US" sz="1800" dirty="0"/>
              <a:t>right to use the information contained herein if obtained from another </a:t>
            </a:r>
            <a:r>
              <a:rPr lang="en-US" sz="1800" dirty="0" smtClean="0"/>
              <a:t>source.</a:t>
            </a:r>
          </a:p>
          <a:p>
            <a:pPr>
              <a:spcBef>
                <a:spcPts val="400"/>
              </a:spcBef>
            </a:pPr>
            <a:r>
              <a:rPr lang="en-US" sz="1800" dirty="0" smtClean="0">
                <a:solidFill>
                  <a:srgbClr val="000000"/>
                </a:solidFill>
              </a:rPr>
              <a:t>ADD Coral Intellectual Capital – the client will have no rights in ADD Coral Intellectual Capital, other than to use it as authorized by ADD Coral in writing from time to time for the purposes of performing the client’s responsibilities</a:t>
            </a:r>
          </a:p>
          <a:p>
            <a:pPr>
              <a:spcBef>
                <a:spcPts val="400"/>
              </a:spcBef>
            </a:pPr>
            <a:r>
              <a:rPr lang="en-US" sz="1800" dirty="0" smtClean="0"/>
              <a:t>Whilst ADD Coral has exercised care and attention in the preparation of this proposal, ADD Coral does not take responsibility for any inaccuracy or error or any action or inaction taken in reliance on the information contained or reference in this proposal. This proposal remains subject to contract and all warranties whether expressed or implied by statute, law or otherwise are hereby disclaimed and excluded to the extent permitted at law.</a:t>
            </a:r>
          </a:p>
        </p:txBody>
      </p:sp>
      <p:sp>
        <p:nvSpPr>
          <p:cNvPr id="2" name="Slide Number Placeholder 1"/>
          <p:cNvSpPr>
            <a:spLocks noGrp="1"/>
          </p:cNvSpPr>
          <p:nvPr>
            <p:ph type="sldNum" sz="quarter" idx="4294967295"/>
          </p:nvPr>
        </p:nvSpPr>
        <p:spPr>
          <a:xfrm>
            <a:off x="7046912" y="6525344"/>
            <a:ext cx="2133600" cy="365125"/>
          </a:xfrm>
          <a:prstGeom prst="rect">
            <a:avLst/>
          </a:prstGeom>
        </p:spPr>
        <p:txBody>
          <a:bodyPr/>
          <a:lstStyle/>
          <a:p>
            <a:pPr algn="r"/>
            <a:fld id="{4FE347DD-96C5-48A3-86CF-BBB9E692DE18}" type="slidenum">
              <a:rPr lang="en-US" sz="1200" smtClean="0"/>
              <a:pPr algn="r"/>
              <a:t>2</a:t>
            </a:fld>
            <a:endParaRPr lang="en-US" sz="1200" dirty="0"/>
          </a:p>
        </p:txBody>
      </p:sp>
      <p:sp>
        <p:nvSpPr>
          <p:cNvPr id="6" name="Title 1"/>
          <p:cNvSpPr>
            <a:spLocks noGrp="1"/>
          </p:cNvSpPr>
          <p:nvPr>
            <p:ph type="title"/>
          </p:nvPr>
        </p:nvSpPr>
        <p:spPr>
          <a:xfrm>
            <a:off x="1043608" y="-27384"/>
            <a:ext cx="2304256" cy="1512168"/>
          </a:xfrm>
        </p:spPr>
        <p:txBody>
          <a:bodyPr rtlCol="0">
            <a:normAutofit/>
          </a:bodyPr>
          <a:lstStyle/>
          <a:p>
            <a:pPr marL="95250" algn="ctr" eaLnBrk="1" fontAlgn="auto" hangingPunct="1">
              <a:lnSpc>
                <a:spcPct val="100000"/>
              </a:lnSpc>
              <a:spcAft>
                <a:spcPts val="0"/>
              </a:spcAft>
              <a:defRPr/>
            </a:pPr>
            <a:r>
              <a:rPr lang="en-US" sz="3600" b="0" smtClean="0">
                <a:ea typeface="+mj-ea"/>
                <a:cs typeface="+mj-cs"/>
              </a:rPr>
              <a:t>PREFACE</a:t>
            </a:r>
            <a:endParaRPr lang="en-MY" b="0" dirty="0">
              <a:ea typeface="+mj-ea"/>
              <a:cs typeface="+mj-cs"/>
            </a:endParaRPr>
          </a:p>
        </p:txBody>
      </p:sp>
    </p:spTree>
    <p:extLst>
      <p:ext uri="{BB962C8B-B14F-4D97-AF65-F5344CB8AC3E}">
        <p14:creationId xmlns:p14="http://schemas.microsoft.com/office/powerpoint/2010/main" val="2301991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01   	PERSONAL EFFECTIVENESS,	</a:t>
            </a:r>
            <a:r>
              <a:rPr lang="en-US" sz="2800" dirty="0"/>
              <a:t/>
            </a:r>
            <a:br>
              <a:rPr lang="en-US" sz="2800" dirty="0"/>
            </a:br>
            <a:r>
              <a:rPr lang="en-US" sz="2800" dirty="0" smtClean="0"/>
              <a:t>		WORK EFFICIENTLY</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20</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600"/>
              </a:spcBef>
              <a:spcAft>
                <a:spcPts val="0"/>
              </a:spcAft>
            </a:pPr>
            <a:r>
              <a:rPr lang="en-US" sz="2400" dirty="0" smtClean="0"/>
              <a:t>Managing your time</a:t>
            </a:r>
          </a:p>
          <a:p>
            <a:pPr marL="685800" lvl="2" indent="-285750" eaLnBrk="1" fontAlgn="auto" hangingPunct="1">
              <a:spcBef>
                <a:spcPts val="0"/>
              </a:spcBef>
              <a:spcAft>
                <a:spcPts val="0"/>
              </a:spcAft>
              <a:buFont typeface="Wingdings" charset="2"/>
              <a:buChar char="ü"/>
            </a:pPr>
            <a:r>
              <a:rPr lang="en-US" sz="1600" dirty="0" smtClean="0"/>
              <a:t>Determine &amp; dealing with priorities </a:t>
            </a:r>
          </a:p>
          <a:p>
            <a:pPr marL="685800" lvl="2" indent="-285750" eaLnBrk="1" fontAlgn="auto" hangingPunct="1">
              <a:spcBef>
                <a:spcPts val="0"/>
              </a:spcBef>
              <a:spcAft>
                <a:spcPts val="0"/>
              </a:spcAft>
              <a:buFont typeface="Wingdings" charset="2"/>
              <a:buChar char="ü"/>
            </a:pPr>
            <a:r>
              <a:rPr lang="en-US" sz="1600" dirty="0" smtClean="0"/>
              <a:t>Dealing with distractions, job overload, procrastination</a:t>
            </a:r>
          </a:p>
          <a:p>
            <a:pPr marL="190500" indent="-190500" eaLnBrk="1" fontAlgn="auto" hangingPunct="1">
              <a:spcBef>
                <a:spcPts val="600"/>
              </a:spcBef>
              <a:spcAft>
                <a:spcPts val="0"/>
              </a:spcAft>
            </a:pPr>
            <a:r>
              <a:rPr lang="en-US" sz="2400" dirty="0" smtClean="0"/>
              <a:t>Expediting Workflow Process</a:t>
            </a:r>
          </a:p>
          <a:p>
            <a:pPr marL="685800" lvl="2" indent="-285750" eaLnBrk="1" fontAlgn="auto" hangingPunct="1">
              <a:spcBef>
                <a:spcPts val="0"/>
              </a:spcBef>
              <a:spcAft>
                <a:spcPts val="0"/>
              </a:spcAft>
              <a:buFont typeface="Wingdings" charset="2"/>
              <a:buChar char="ü"/>
            </a:pPr>
            <a:r>
              <a:rPr lang="en-US" sz="1600" dirty="0" smtClean="0"/>
              <a:t>Processing approval process efficiently</a:t>
            </a:r>
          </a:p>
          <a:p>
            <a:pPr marL="685800" lvl="2" indent="-285750" eaLnBrk="1" fontAlgn="auto" hangingPunct="1">
              <a:spcBef>
                <a:spcPts val="0"/>
              </a:spcBef>
              <a:spcAft>
                <a:spcPts val="0"/>
              </a:spcAft>
              <a:buFont typeface="Wingdings" charset="2"/>
              <a:buChar char="ü"/>
            </a:pPr>
            <a:r>
              <a:rPr lang="en-US" sz="1600" dirty="0" smtClean="0"/>
              <a:t>Eliminating unnecessary process</a:t>
            </a:r>
          </a:p>
          <a:p>
            <a:pPr marL="190500" indent="-190500" eaLnBrk="1" fontAlgn="auto" hangingPunct="1">
              <a:spcBef>
                <a:spcPts val="600"/>
              </a:spcBef>
              <a:spcAft>
                <a:spcPts val="0"/>
              </a:spcAft>
            </a:pPr>
            <a:r>
              <a:rPr lang="en-US" sz="2400" dirty="0" smtClean="0"/>
              <a:t>Managing Effective Meetings</a:t>
            </a:r>
          </a:p>
          <a:p>
            <a:pPr marL="685800" lvl="2" indent="-285750" eaLnBrk="1" fontAlgn="auto" hangingPunct="1">
              <a:spcBef>
                <a:spcPts val="0"/>
              </a:spcBef>
              <a:spcAft>
                <a:spcPts val="0"/>
              </a:spcAft>
              <a:buFont typeface="Wingdings" charset="2"/>
              <a:buChar char="ü"/>
            </a:pPr>
            <a:r>
              <a:rPr lang="en-US" sz="1600" dirty="0" smtClean="0"/>
              <a:t>Preparing effective agenda</a:t>
            </a:r>
            <a:endParaRPr lang="en-US" sz="1600" dirty="0"/>
          </a:p>
          <a:p>
            <a:pPr marL="685800" lvl="2" indent="-285750" eaLnBrk="1" fontAlgn="auto" hangingPunct="1">
              <a:spcBef>
                <a:spcPts val="0"/>
              </a:spcBef>
              <a:spcAft>
                <a:spcPts val="0"/>
              </a:spcAft>
              <a:buFont typeface="Wingdings" charset="2"/>
              <a:buChar char="ü"/>
            </a:pPr>
            <a:r>
              <a:rPr lang="en-US" sz="1600" dirty="0" smtClean="0"/>
              <a:t>Facilitate an effective meeting</a:t>
            </a:r>
            <a:endParaRPr lang="en-US" sz="1600" dirty="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In our competitive environment today, managers as well as employees must effectively juggle with many priorities, complete large volume of work, and be responsive to get the job done with speed. Course work covers 3 key areas of working efficiently – managing your time; expediting workflow process; and conducting effective meetings.</a:t>
            </a:r>
          </a:p>
          <a:p>
            <a:pPr marL="0" indent="0">
              <a:spcBef>
                <a:spcPts val="600"/>
              </a:spcBef>
              <a:buNone/>
            </a:pPr>
            <a:r>
              <a:rPr lang="en-US" sz="2400" b="1" dirty="0" smtClean="0"/>
              <a:t>Course Duration</a:t>
            </a:r>
            <a:r>
              <a:rPr lang="en-US" sz="2400" dirty="0" smtClean="0"/>
              <a:t>: 2 Days</a:t>
            </a:r>
          </a:p>
          <a:p>
            <a:pPr marL="0" indent="0">
              <a:spcBef>
                <a:spcPts val="600"/>
              </a:spcBef>
              <a:buNone/>
            </a:pPr>
            <a:r>
              <a:rPr lang="en-US" sz="2400" b="1" dirty="0" smtClean="0"/>
              <a:t>Business Issue</a:t>
            </a:r>
            <a:r>
              <a:rPr lang="en-US" sz="2400" dirty="0" smtClean="0"/>
              <a:t>: Development of efficient and effective workforce</a:t>
            </a:r>
          </a:p>
        </p:txBody>
      </p:sp>
    </p:spTree>
    <p:extLst>
      <p:ext uri="{BB962C8B-B14F-4D97-AF65-F5344CB8AC3E}">
        <p14:creationId xmlns:p14="http://schemas.microsoft.com/office/powerpoint/2010/main" val="1690302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a:t>M</a:t>
            </a:r>
            <a:r>
              <a:rPr lang="en-US" sz="2800" dirty="0" smtClean="0"/>
              <a:t>T 02    INTERPERSONAL SKILLS</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21</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400" dirty="0" smtClean="0"/>
              <a:t>Understanding Interpersonal Skills</a:t>
            </a:r>
          </a:p>
          <a:p>
            <a:pPr marL="190500" indent="-190500" eaLnBrk="1" fontAlgn="auto" hangingPunct="1">
              <a:spcBef>
                <a:spcPts val="0"/>
              </a:spcBef>
              <a:spcAft>
                <a:spcPts val="0"/>
              </a:spcAft>
            </a:pPr>
            <a:r>
              <a:rPr lang="en-US" sz="2400" dirty="0" smtClean="0"/>
              <a:t>Building Relationships</a:t>
            </a:r>
          </a:p>
          <a:p>
            <a:pPr marL="190500" indent="-190500" eaLnBrk="1" fontAlgn="auto" hangingPunct="1">
              <a:spcBef>
                <a:spcPts val="0"/>
              </a:spcBef>
              <a:spcAft>
                <a:spcPts val="0"/>
              </a:spcAft>
            </a:pPr>
            <a:r>
              <a:rPr lang="en-US" sz="2400" dirty="0" smtClean="0"/>
              <a:t>Organizational Savvy</a:t>
            </a:r>
          </a:p>
          <a:p>
            <a:pPr marL="190500" indent="-190500" eaLnBrk="1" fontAlgn="auto" hangingPunct="1">
              <a:spcBef>
                <a:spcPts val="0"/>
              </a:spcBef>
              <a:spcAft>
                <a:spcPts val="0"/>
              </a:spcAft>
            </a:pPr>
            <a:r>
              <a:rPr lang="en-US" sz="2400" dirty="0" smtClean="0"/>
              <a:t>Leveraging Networks</a:t>
            </a:r>
          </a:p>
          <a:p>
            <a:pPr marL="190500" indent="-190500" eaLnBrk="1" fontAlgn="auto" hangingPunct="1">
              <a:spcBef>
                <a:spcPts val="0"/>
              </a:spcBef>
              <a:spcAft>
                <a:spcPts val="0"/>
              </a:spcAft>
            </a:pPr>
            <a:r>
              <a:rPr lang="en-US" sz="2400" dirty="0" smtClean="0"/>
              <a:t>Value Diversity</a:t>
            </a:r>
          </a:p>
          <a:p>
            <a:pPr marL="190500" indent="-190500" eaLnBrk="1" fontAlgn="auto" hangingPunct="1">
              <a:spcBef>
                <a:spcPts val="0"/>
              </a:spcBef>
              <a:spcAft>
                <a:spcPts val="0"/>
              </a:spcAft>
            </a:pPr>
            <a:r>
              <a:rPr lang="en-US" sz="2400" dirty="0" smtClean="0"/>
              <a:t>Manage Conflicts</a:t>
            </a:r>
          </a:p>
          <a:p>
            <a:pPr marL="190500" indent="-190500" eaLnBrk="1" fontAlgn="auto" hangingPunct="1">
              <a:spcBef>
                <a:spcPts val="0"/>
              </a:spcBef>
              <a:spcAft>
                <a:spcPts val="0"/>
              </a:spcAft>
            </a:pPr>
            <a:r>
              <a:rPr lang="en-US" sz="2400" dirty="0" smtClean="0"/>
              <a:t>Skill Practice &amp; Application</a:t>
            </a:r>
          </a:p>
          <a:p>
            <a:pPr marL="190500" indent="-190500" eaLnBrk="1" fontAlgn="auto" hangingPunct="1">
              <a:spcBef>
                <a:spcPts val="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People or interpersonal skills are important business skills for managers. A respected manager creates a healthy environment of mutual respect by forming relationships that enhances the feelings of others for fostering an effective and productive team.</a:t>
            </a:r>
          </a:p>
          <a:p>
            <a:pPr marL="0" indent="0">
              <a:spcBef>
                <a:spcPts val="600"/>
              </a:spcBef>
              <a:buNone/>
            </a:pPr>
            <a:endParaRPr lang="en-US" sz="2400" b="1" dirty="0" smtClean="0"/>
          </a:p>
          <a:p>
            <a:pPr marL="0" indent="0">
              <a:spcBef>
                <a:spcPts val="600"/>
              </a:spcBef>
              <a:buNone/>
            </a:pPr>
            <a:r>
              <a:rPr lang="en-US" sz="2400" b="1" dirty="0" smtClean="0"/>
              <a:t>Course Duration</a:t>
            </a:r>
            <a:r>
              <a:rPr lang="en-US" sz="2400" dirty="0" smtClean="0"/>
              <a:t>: </a:t>
            </a:r>
            <a:r>
              <a:rPr lang="en-US" sz="2400" dirty="0"/>
              <a:t>2</a:t>
            </a:r>
            <a:r>
              <a:rPr lang="en-US" sz="2400" dirty="0" smtClean="0"/>
              <a:t> Days</a:t>
            </a:r>
          </a:p>
          <a:p>
            <a:pPr marL="0" indent="0">
              <a:spcBef>
                <a:spcPts val="600"/>
              </a:spcBef>
              <a:buNone/>
            </a:pPr>
            <a:endParaRPr lang="en-US" sz="2400" dirty="0" smtClean="0"/>
          </a:p>
          <a:p>
            <a:pPr marL="0" indent="0">
              <a:spcBef>
                <a:spcPts val="600"/>
              </a:spcBef>
              <a:buNone/>
            </a:pPr>
            <a:r>
              <a:rPr lang="en-US" sz="2400" b="1" dirty="0" smtClean="0"/>
              <a:t>Business Issue</a:t>
            </a:r>
            <a:r>
              <a:rPr lang="en-US" sz="2400" dirty="0" smtClean="0"/>
              <a:t>: Development of best-in-class Managers</a:t>
            </a:r>
          </a:p>
        </p:txBody>
      </p:sp>
    </p:spTree>
    <p:extLst>
      <p:ext uri="{BB962C8B-B14F-4D97-AF65-F5344CB8AC3E}">
        <p14:creationId xmlns:p14="http://schemas.microsoft.com/office/powerpoint/2010/main" val="121529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03   	COACHING &amp; MENTORING</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22</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600"/>
              </a:spcBef>
              <a:spcAft>
                <a:spcPts val="0"/>
              </a:spcAft>
            </a:pPr>
            <a:r>
              <a:rPr lang="en-US" sz="2400" dirty="0" smtClean="0"/>
              <a:t>Understanding the difference between Coaching &amp; Mentoring</a:t>
            </a:r>
          </a:p>
          <a:p>
            <a:pPr marL="190500" indent="-190500" eaLnBrk="1" fontAlgn="auto" hangingPunct="1">
              <a:spcBef>
                <a:spcPts val="600"/>
              </a:spcBef>
              <a:spcAft>
                <a:spcPts val="0"/>
              </a:spcAft>
            </a:pPr>
            <a:r>
              <a:rPr lang="en-US" sz="2400" dirty="0" smtClean="0"/>
              <a:t>The Mentoring Model</a:t>
            </a:r>
          </a:p>
          <a:p>
            <a:pPr marL="190500" indent="-190500" eaLnBrk="1" fontAlgn="auto" hangingPunct="1">
              <a:spcBef>
                <a:spcPts val="600"/>
              </a:spcBef>
              <a:spcAft>
                <a:spcPts val="0"/>
              </a:spcAft>
            </a:pPr>
            <a:r>
              <a:rPr lang="en-US" sz="2400" dirty="0" smtClean="0"/>
              <a:t>The Coaching Model</a:t>
            </a:r>
          </a:p>
          <a:p>
            <a:pPr marL="190500" indent="-190500" eaLnBrk="1" fontAlgn="auto" hangingPunct="1">
              <a:spcBef>
                <a:spcPts val="600"/>
              </a:spcBef>
              <a:spcAft>
                <a:spcPts val="0"/>
              </a:spcAft>
            </a:pPr>
            <a:r>
              <a:rPr lang="en-US" sz="2400" dirty="0" smtClean="0"/>
              <a:t>Skill Practice &amp; Application</a:t>
            </a:r>
          </a:p>
          <a:p>
            <a:pPr marL="190500" indent="-190500" eaLnBrk="1" fontAlgn="auto" hangingPunct="1">
              <a:spcBef>
                <a:spcPts val="60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Coaching and mentoring are a leader’s focal point for leveraging the organization’s human capital, and essential for continued excellence and a competitive edge for an organization. In our fast pace environment today, everyone must be prepared to coach, mentor and/or learn from others, and coaching is no longer limited to your direct reports.</a:t>
            </a:r>
          </a:p>
          <a:p>
            <a:pPr marL="0" indent="0">
              <a:spcBef>
                <a:spcPts val="600"/>
              </a:spcBef>
              <a:buNone/>
            </a:pPr>
            <a:r>
              <a:rPr lang="en-US" sz="2400" b="1" dirty="0" smtClean="0"/>
              <a:t>Course Duration</a:t>
            </a:r>
            <a:r>
              <a:rPr lang="en-US" sz="2400" dirty="0" smtClean="0"/>
              <a:t>: 2 Days</a:t>
            </a:r>
          </a:p>
          <a:p>
            <a:pPr marL="0" indent="0">
              <a:spcBef>
                <a:spcPts val="600"/>
              </a:spcBef>
              <a:buNone/>
            </a:pPr>
            <a:r>
              <a:rPr lang="en-US" sz="2400" b="1" dirty="0" smtClean="0"/>
              <a:t>Business Issue</a:t>
            </a:r>
            <a:r>
              <a:rPr lang="en-US" sz="2400" dirty="0" smtClean="0"/>
              <a:t>: Development of best-in-class Managers</a:t>
            </a:r>
          </a:p>
        </p:txBody>
      </p:sp>
    </p:spTree>
    <p:extLst>
      <p:ext uri="{BB962C8B-B14F-4D97-AF65-F5344CB8AC3E}">
        <p14:creationId xmlns:p14="http://schemas.microsoft.com/office/powerpoint/2010/main" val="589438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04   	FOSTER TEAMWORK &amp; 				TEAM PROBLEM SOLVING</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23</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teams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600"/>
              </a:spcBef>
              <a:spcAft>
                <a:spcPts val="0"/>
              </a:spcAft>
            </a:pPr>
            <a:r>
              <a:rPr lang="en-US" sz="2400" dirty="0" smtClean="0"/>
              <a:t>Building a Team</a:t>
            </a:r>
          </a:p>
          <a:p>
            <a:pPr marL="190500" indent="-190500" eaLnBrk="1" fontAlgn="auto" hangingPunct="1">
              <a:spcBef>
                <a:spcPts val="600"/>
              </a:spcBef>
              <a:spcAft>
                <a:spcPts val="0"/>
              </a:spcAft>
            </a:pPr>
            <a:r>
              <a:rPr lang="en-US" sz="2400" dirty="0" smtClean="0"/>
              <a:t>Effective Group Interaction Skills</a:t>
            </a:r>
          </a:p>
          <a:p>
            <a:pPr marL="190500" indent="-190500" eaLnBrk="1" fontAlgn="auto" hangingPunct="1">
              <a:spcBef>
                <a:spcPts val="600"/>
              </a:spcBef>
              <a:spcAft>
                <a:spcPts val="0"/>
              </a:spcAft>
            </a:pPr>
            <a:r>
              <a:rPr lang="en-US" sz="2400" dirty="0" smtClean="0"/>
              <a:t>The Team Problem Solving &amp; Team Decision-Making Process</a:t>
            </a:r>
          </a:p>
          <a:p>
            <a:pPr marL="190500" indent="-190500" eaLnBrk="1" fontAlgn="auto" hangingPunct="1">
              <a:spcBef>
                <a:spcPts val="600"/>
              </a:spcBef>
              <a:spcAft>
                <a:spcPts val="0"/>
              </a:spcAft>
            </a:pPr>
            <a:r>
              <a:rPr lang="en-US" sz="2400" dirty="0"/>
              <a:t>Building your Team Leader Skills</a:t>
            </a:r>
          </a:p>
          <a:p>
            <a:pPr marL="190500" indent="-190500" eaLnBrk="1" fontAlgn="auto" hangingPunct="1">
              <a:spcBef>
                <a:spcPts val="600"/>
              </a:spcBef>
              <a:spcAft>
                <a:spcPts val="0"/>
              </a:spcAft>
            </a:pPr>
            <a:r>
              <a:rPr lang="en-US" sz="2400" dirty="0" smtClean="0"/>
              <a:t>Skill Practice &amp; Application</a:t>
            </a:r>
          </a:p>
          <a:p>
            <a:pPr marL="190500" indent="-190500" eaLnBrk="1" fontAlgn="auto" hangingPunct="1">
              <a:spcBef>
                <a:spcPts val="60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There is synergy in fostering teamwork among employees. Forming teams to solve business issues, make decisions, and take action is powerful support for the organization. Energized and effective teams can provide more creative solutions to reduce work cycle time and achieve best-in-class customer service.</a:t>
            </a:r>
          </a:p>
          <a:p>
            <a:pPr marL="0" indent="0">
              <a:spcBef>
                <a:spcPts val="600"/>
              </a:spcBef>
              <a:buNone/>
            </a:pPr>
            <a:r>
              <a:rPr lang="en-US" sz="2400" b="1" dirty="0" smtClean="0"/>
              <a:t>Course Duration</a:t>
            </a:r>
            <a:r>
              <a:rPr lang="en-US" sz="2400" dirty="0" smtClean="0"/>
              <a:t>: 2 Days</a:t>
            </a:r>
          </a:p>
          <a:p>
            <a:pPr marL="0" indent="0">
              <a:spcBef>
                <a:spcPts val="600"/>
              </a:spcBef>
              <a:buNone/>
            </a:pPr>
            <a:r>
              <a:rPr lang="en-US" sz="2400" b="1" dirty="0" smtClean="0"/>
              <a:t>Business Issue</a:t>
            </a:r>
            <a:r>
              <a:rPr lang="en-US" sz="2400" dirty="0" smtClean="0"/>
              <a:t>: Development of best-in-class teams</a:t>
            </a:r>
          </a:p>
        </p:txBody>
      </p:sp>
    </p:spTree>
    <p:extLst>
      <p:ext uri="{BB962C8B-B14F-4D97-AF65-F5344CB8AC3E}">
        <p14:creationId xmlns:p14="http://schemas.microsoft.com/office/powerpoint/2010/main" val="163445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05   	BUSINESS ACUMEN </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24</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400" dirty="0" smtClean="0"/>
              <a:t>Understanding the Business &amp; Financials</a:t>
            </a:r>
          </a:p>
          <a:p>
            <a:pPr marL="190500" indent="-190500" eaLnBrk="1" fontAlgn="auto" hangingPunct="1">
              <a:spcBef>
                <a:spcPts val="0"/>
              </a:spcBef>
              <a:spcAft>
                <a:spcPts val="0"/>
              </a:spcAft>
            </a:pPr>
            <a:r>
              <a:rPr lang="en-US" sz="2400" dirty="0" smtClean="0"/>
              <a:t>Understanding Financial Ratios</a:t>
            </a:r>
          </a:p>
          <a:p>
            <a:pPr marL="190500" indent="-190500" eaLnBrk="1" fontAlgn="auto" hangingPunct="1">
              <a:spcBef>
                <a:spcPts val="0"/>
              </a:spcBef>
              <a:spcAft>
                <a:spcPts val="0"/>
              </a:spcAft>
            </a:pPr>
            <a:r>
              <a:rPr lang="en-US" sz="2400" dirty="0" smtClean="0"/>
              <a:t>Analyzing the Balance Sheet</a:t>
            </a:r>
          </a:p>
          <a:p>
            <a:pPr marL="190500" indent="-190500" eaLnBrk="1" fontAlgn="auto" hangingPunct="1">
              <a:spcBef>
                <a:spcPts val="0"/>
              </a:spcBef>
              <a:spcAft>
                <a:spcPts val="0"/>
              </a:spcAft>
            </a:pPr>
            <a:r>
              <a:rPr lang="en-US" sz="2400" dirty="0" smtClean="0"/>
              <a:t>Analyzing the Business Risks</a:t>
            </a:r>
          </a:p>
          <a:p>
            <a:pPr marL="190500" indent="-190500" eaLnBrk="1" fontAlgn="auto" hangingPunct="1">
              <a:spcBef>
                <a:spcPts val="0"/>
              </a:spcBef>
              <a:spcAft>
                <a:spcPts val="0"/>
              </a:spcAft>
            </a:pPr>
            <a:r>
              <a:rPr lang="en-US" sz="2400" dirty="0" smtClean="0"/>
              <a:t>Calculating the Financial Benefits or Cost Avoidance</a:t>
            </a:r>
          </a:p>
          <a:p>
            <a:pPr marL="190500" indent="-190500" eaLnBrk="1" fontAlgn="auto" hangingPunct="1">
              <a:spcBef>
                <a:spcPts val="0"/>
              </a:spcBef>
              <a:spcAft>
                <a:spcPts val="0"/>
              </a:spcAft>
            </a:pPr>
            <a:r>
              <a:rPr lang="en-US" sz="2400" dirty="0" smtClean="0"/>
              <a:t>Skill Practice &amp; Application</a:t>
            </a:r>
          </a:p>
          <a:p>
            <a:pPr marL="190500" indent="-190500" eaLnBrk="1" fontAlgn="auto" hangingPunct="1">
              <a:spcBef>
                <a:spcPts val="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Increasing your business or organizational knowledge in terms of industrial practices, trends and financial information can help you improve your professional competence and increase your contributions to your organization.</a:t>
            </a:r>
          </a:p>
          <a:p>
            <a:pPr marL="0" indent="0">
              <a:buNone/>
            </a:pPr>
            <a:endParaRPr lang="en-US" sz="2400" dirty="0" smtClean="0"/>
          </a:p>
          <a:p>
            <a:pPr marL="0" indent="0">
              <a:spcBef>
                <a:spcPts val="600"/>
              </a:spcBef>
              <a:buNone/>
            </a:pPr>
            <a:r>
              <a:rPr lang="en-US" sz="2400" b="1" dirty="0" smtClean="0"/>
              <a:t>Course Duration</a:t>
            </a:r>
            <a:r>
              <a:rPr lang="en-US" sz="2400" dirty="0" smtClean="0"/>
              <a:t>: 2 Days</a:t>
            </a:r>
          </a:p>
          <a:p>
            <a:pPr marL="0" indent="0">
              <a:spcBef>
                <a:spcPts val="600"/>
              </a:spcBef>
              <a:buNone/>
            </a:pPr>
            <a:endParaRPr lang="en-US" sz="2400" dirty="0" smtClean="0"/>
          </a:p>
          <a:p>
            <a:pPr marL="0" indent="0">
              <a:spcBef>
                <a:spcPts val="600"/>
              </a:spcBef>
              <a:buNone/>
            </a:pPr>
            <a:r>
              <a:rPr lang="en-US" sz="2400" b="1" dirty="0" smtClean="0"/>
              <a:t>Business Issue</a:t>
            </a:r>
            <a:r>
              <a:rPr lang="en-US" sz="2400" dirty="0" smtClean="0"/>
              <a:t>: Development of best-in-class Managers</a:t>
            </a:r>
          </a:p>
        </p:txBody>
      </p:sp>
    </p:spTree>
    <p:extLst>
      <p:ext uri="{BB962C8B-B14F-4D97-AF65-F5344CB8AC3E}">
        <p14:creationId xmlns:p14="http://schemas.microsoft.com/office/powerpoint/2010/main" val="1999754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06    EXECUTIVE GROOMING   </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25</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400" dirty="0" smtClean="0"/>
              <a:t>Influencing the Board of Directors</a:t>
            </a:r>
          </a:p>
          <a:p>
            <a:pPr marL="190500" indent="-190500" eaLnBrk="1" fontAlgn="auto" hangingPunct="1">
              <a:spcBef>
                <a:spcPts val="0"/>
              </a:spcBef>
              <a:spcAft>
                <a:spcPts val="0"/>
              </a:spcAft>
            </a:pPr>
            <a:r>
              <a:rPr lang="en-US" sz="2400" dirty="0" smtClean="0"/>
              <a:t>Understanding Corporate Governance and the role &amp; accountabilities of the BOARD</a:t>
            </a:r>
          </a:p>
          <a:p>
            <a:pPr marL="190500" indent="-190500" eaLnBrk="1" fontAlgn="auto" hangingPunct="1">
              <a:spcBef>
                <a:spcPts val="0"/>
              </a:spcBef>
              <a:spcAft>
                <a:spcPts val="0"/>
              </a:spcAft>
            </a:pPr>
            <a:r>
              <a:rPr lang="en-US" sz="2400" dirty="0" smtClean="0"/>
              <a:t>Handling Media during a Crisis</a:t>
            </a:r>
          </a:p>
          <a:p>
            <a:pPr marL="190500" indent="-190500" eaLnBrk="1" fontAlgn="auto" hangingPunct="1">
              <a:spcBef>
                <a:spcPts val="0"/>
              </a:spcBef>
              <a:spcAft>
                <a:spcPts val="0"/>
              </a:spcAft>
            </a:pPr>
            <a:r>
              <a:rPr lang="en-US" sz="2400" dirty="0"/>
              <a:t>Professional </a:t>
            </a:r>
            <a:r>
              <a:rPr lang="en-US" sz="2400" dirty="0" smtClean="0"/>
              <a:t>Grooming</a:t>
            </a:r>
          </a:p>
          <a:p>
            <a:pPr marL="190500" indent="-190500" eaLnBrk="1" fontAlgn="auto" hangingPunct="1">
              <a:spcBef>
                <a:spcPts val="0"/>
              </a:spcBef>
              <a:spcAft>
                <a:spcPts val="0"/>
              </a:spcAft>
            </a:pPr>
            <a:r>
              <a:rPr lang="en-US" sz="2400" dirty="0" smtClean="0"/>
              <a:t>Skill Practice &amp; Application</a:t>
            </a:r>
          </a:p>
          <a:p>
            <a:pPr marL="190500" indent="-190500" eaLnBrk="1" fontAlgn="auto" hangingPunct="1">
              <a:spcBef>
                <a:spcPts val="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Successful leaders are usually adept at influencing the company’s Board of Directors (BOD) in their decision making.</a:t>
            </a:r>
            <a:r>
              <a:rPr lang="en-US" sz="2400" dirty="0"/>
              <a:t> </a:t>
            </a:r>
            <a:r>
              <a:rPr lang="en-US" sz="2400" dirty="0" smtClean="0"/>
              <a:t>It is important to understand the corporate governance, and the role and accountabilities of the BOD to effectively influence its outcome. This course also covers general professional grooming and effective handling of media.</a:t>
            </a:r>
            <a:endParaRPr lang="en-US" sz="2400" dirty="0"/>
          </a:p>
          <a:p>
            <a:pPr marL="0" indent="0">
              <a:spcBef>
                <a:spcPts val="600"/>
              </a:spcBef>
              <a:buNone/>
            </a:pPr>
            <a:r>
              <a:rPr lang="en-US" sz="2400" b="1" dirty="0" smtClean="0"/>
              <a:t>Course Duration</a:t>
            </a:r>
            <a:r>
              <a:rPr lang="en-US" sz="2400" dirty="0" smtClean="0"/>
              <a:t>: 2 Days</a:t>
            </a:r>
          </a:p>
          <a:p>
            <a:pPr marL="0" indent="0">
              <a:spcBef>
                <a:spcPts val="600"/>
              </a:spcBef>
              <a:buNone/>
            </a:pPr>
            <a:r>
              <a:rPr lang="en-US" sz="2400" b="1" dirty="0" smtClean="0"/>
              <a:t>Business Issue</a:t>
            </a:r>
            <a:r>
              <a:rPr lang="en-US" sz="2400" dirty="0" smtClean="0"/>
              <a:t>: Development of best-in-class Managers</a:t>
            </a:r>
          </a:p>
        </p:txBody>
      </p:sp>
    </p:spTree>
    <p:extLst>
      <p:ext uri="{BB962C8B-B14F-4D97-AF65-F5344CB8AC3E}">
        <p14:creationId xmlns:p14="http://schemas.microsoft.com/office/powerpoint/2010/main" val="1250650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96144"/>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07    CHAMPION &amp; INFLUENCE CHANGE</a:t>
            </a:r>
            <a:br>
              <a:rPr lang="en-US" sz="2800" dirty="0" smtClean="0"/>
            </a:br>
            <a:r>
              <a:rPr lang="en-US" sz="2800" dirty="0"/>
              <a:t>	 </a:t>
            </a:r>
            <a:r>
              <a:rPr lang="en-US" sz="2800" dirty="0" smtClean="0"/>
              <a:t>    </a:t>
            </a:r>
            <a:r>
              <a:rPr lang="en-US" sz="2800" b="0" dirty="0" smtClean="0"/>
              <a:t>- with Core Process Mapping</a:t>
            </a:r>
            <a:r>
              <a:rPr lang="en-US" sz="2800" dirty="0" smtClean="0"/>
              <a:t>   </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26</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400" dirty="0" smtClean="0"/>
              <a:t>Understanding the stages of Change and the difference between Change &amp; Transformation</a:t>
            </a:r>
          </a:p>
          <a:p>
            <a:pPr marL="190500" indent="-190500" eaLnBrk="1" fontAlgn="auto" hangingPunct="1">
              <a:spcBef>
                <a:spcPts val="0"/>
              </a:spcBef>
              <a:spcAft>
                <a:spcPts val="0"/>
              </a:spcAft>
            </a:pPr>
            <a:r>
              <a:rPr lang="en-US" sz="2400" dirty="0" smtClean="0"/>
              <a:t>Identify Inefficiencies with the Core Process Mapping Tool</a:t>
            </a:r>
          </a:p>
          <a:p>
            <a:pPr marL="190500" indent="-190500" eaLnBrk="1" fontAlgn="auto" hangingPunct="1">
              <a:spcBef>
                <a:spcPts val="0"/>
              </a:spcBef>
              <a:spcAft>
                <a:spcPts val="0"/>
              </a:spcAft>
            </a:pPr>
            <a:r>
              <a:rPr lang="en-US" sz="2400" dirty="0" smtClean="0"/>
              <a:t>Championing &amp; influencing Change</a:t>
            </a:r>
          </a:p>
          <a:p>
            <a:pPr marL="190500" indent="-190500" eaLnBrk="1" fontAlgn="auto" hangingPunct="1">
              <a:spcBef>
                <a:spcPts val="0"/>
              </a:spcBef>
              <a:spcAft>
                <a:spcPts val="0"/>
              </a:spcAft>
            </a:pPr>
            <a:r>
              <a:rPr lang="en-US" sz="2400" dirty="0" smtClean="0"/>
              <a:t>Skill Practice &amp; Application</a:t>
            </a:r>
          </a:p>
          <a:p>
            <a:pPr marL="190500" indent="-190500" eaLnBrk="1" fontAlgn="auto" hangingPunct="1">
              <a:spcBef>
                <a:spcPts val="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Managers must continue to embrace new technologies, respond to customer and employee needs, and create new business opportunities. Effective managers are change champions who are willing to initiate, champion and influence change, and to coordinate change efforts.</a:t>
            </a:r>
          </a:p>
          <a:p>
            <a:pPr marL="0" indent="0">
              <a:spcBef>
                <a:spcPts val="1200"/>
              </a:spcBef>
              <a:buNone/>
            </a:pPr>
            <a:r>
              <a:rPr lang="en-US" sz="2400" b="1" dirty="0" smtClean="0"/>
              <a:t>Course Duration</a:t>
            </a:r>
            <a:r>
              <a:rPr lang="en-US" sz="2400" dirty="0" smtClean="0"/>
              <a:t>: 2 Days</a:t>
            </a:r>
          </a:p>
          <a:p>
            <a:pPr marL="0" indent="0">
              <a:spcBef>
                <a:spcPts val="1200"/>
              </a:spcBef>
              <a:buNone/>
            </a:pPr>
            <a:r>
              <a:rPr lang="en-US" sz="2400" b="1" dirty="0" smtClean="0"/>
              <a:t>Business Issue</a:t>
            </a:r>
            <a:r>
              <a:rPr lang="en-US" sz="2400" dirty="0" smtClean="0"/>
              <a:t>: Development of best-in-class Managers</a:t>
            </a:r>
          </a:p>
        </p:txBody>
      </p:sp>
    </p:spTree>
    <p:extLst>
      <p:ext uri="{BB962C8B-B14F-4D97-AF65-F5344CB8AC3E}">
        <p14:creationId xmlns:p14="http://schemas.microsoft.com/office/powerpoint/2010/main" val="1816777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MT 08    EFFECTIVE PRESENTATION </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27</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400" dirty="0" smtClean="0"/>
              <a:t>Understanding the presentation model</a:t>
            </a:r>
          </a:p>
          <a:p>
            <a:pPr marL="190500" indent="-190500" eaLnBrk="1" fontAlgn="auto" hangingPunct="1">
              <a:spcBef>
                <a:spcPts val="0"/>
              </a:spcBef>
              <a:spcAft>
                <a:spcPts val="0"/>
              </a:spcAft>
            </a:pPr>
            <a:r>
              <a:rPr lang="en-US" sz="2400" dirty="0" smtClean="0"/>
              <a:t>Identifying the Presentation Behaviors</a:t>
            </a:r>
          </a:p>
          <a:p>
            <a:pPr marL="190500" indent="-190500" eaLnBrk="1" fontAlgn="auto" hangingPunct="1">
              <a:spcBef>
                <a:spcPts val="0"/>
              </a:spcBef>
              <a:spcAft>
                <a:spcPts val="0"/>
              </a:spcAft>
            </a:pPr>
            <a:r>
              <a:rPr lang="en-US" sz="2400" dirty="0" smtClean="0"/>
              <a:t>Presenting audiovisuals effectively</a:t>
            </a:r>
          </a:p>
          <a:p>
            <a:pPr marL="190500" indent="-190500" eaLnBrk="1" fontAlgn="auto" hangingPunct="1">
              <a:spcBef>
                <a:spcPts val="0"/>
              </a:spcBef>
              <a:spcAft>
                <a:spcPts val="0"/>
              </a:spcAft>
            </a:pPr>
            <a:r>
              <a:rPr lang="en-US" sz="2400" dirty="0" smtClean="0"/>
              <a:t>Answering questions &amp; handling objections</a:t>
            </a:r>
          </a:p>
          <a:p>
            <a:pPr marL="190500" indent="-190500" eaLnBrk="1" fontAlgn="auto" hangingPunct="1">
              <a:spcBef>
                <a:spcPts val="0"/>
              </a:spcBef>
              <a:spcAft>
                <a:spcPts val="0"/>
              </a:spcAft>
            </a:pPr>
            <a:r>
              <a:rPr lang="en-US" sz="2400" dirty="0" smtClean="0"/>
              <a:t>Skill Practice &amp; Application</a:t>
            </a:r>
          </a:p>
          <a:p>
            <a:pPr marL="190500" indent="-190500" eaLnBrk="1" fontAlgn="auto" hangingPunct="1">
              <a:spcBef>
                <a:spcPts val="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This course helps you to identify the needs and biases of your audience, organize and structure your presentation, and develop effective audiovisual aids.  You will learn and practice the effective presentation behaviors that includes persuasive techniques, objection handling and question fielding.</a:t>
            </a:r>
            <a:endParaRPr lang="en-US" sz="2400" dirty="0"/>
          </a:p>
          <a:p>
            <a:pPr marL="0" indent="0">
              <a:spcBef>
                <a:spcPts val="600"/>
              </a:spcBef>
              <a:buNone/>
            </a:pPr>
            <a:r>
              <a:rPr lang="en-US" sz="2400" b="1" dirty="0" smtClean="0"/>
              <a:t>Course Duration</a:t>
            </a:r>
            <a:r>
              <a:rPr lang="en-US" sz="2400" dirty="0" smtClean="0"/>
              <a:t>: 2 Days</a:t>
            </a:r>
          </a:p>
          <a:p>
            <a:pPr marL="0" indent="0">
              <a:spcBef>
                <a:spcPts val="600"/>
              </a:spcBef>
              <a:buNone/>
            </a:pPr>
            <a:r>
              <a:rPr lang="en-US" sz="2400" b="1" dirty="0" smtClean="0"/>
              <a:t>Business Issue</a:t>
            </a:r>
            <a:r>
              <a:rPr lang="en-US" sz="2400" dirty="0" smtClean="0"/>
              <a:t>: Development of best-in-class Managers and individuals</a:t>
            </a:r>
          </a:p>
        </p:txBody>
      </p:sp>
    </p:spTree>
    <p:extLst>
      <p:ext uri="{BB962C8B-B14F-4D97-AF65-F5344CB8AC3E}">
        <p14:creationId xmlns:p14="http://schemas.microsoft.com/office/powerpoint/2010/main" val="870087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4776" cy="1224136"/>
          </a:xfrm>
        </p:spPr>
        <p:txBody>
          <a:bodyPr/>
          <a:lstStyle/>
          <a:p>
            <a:pPr marL="12700">
              <a:lnSpc>
                <a:spcPct val="100000"/>
              </a:lnSpc>
            </a:pPr>
            <a:r>
              <a:rPr lang="en-US" sz="2400" b="0" dirty="0" smtClean="0"/>
              <a:t>ADDCORAL DEVELOPMENT PROGRAM</a:t>
            </a:r>
            <a:r>
              <a:rPr lang="en-US" sz="2800" b="0" dirty="0" smtClean="0"/>
              <a:t/>
            </a:r>
            <a:br>
              <a:rPr lang="en-US" sz="2800" b="0" dirty="0" smtClean="0"/>
            </a:br>
            <a:r>
              <a:rPr lang="en-US" sz="2800" dirty="0" smtClean="0"/>
              <a:t>FT 01    EFFECTIVE FACILITATION</a:t>
            </a:r>
            <a:endParaRPr lang="en-US" sz="2800" b="0" dirty="0"/>
          </a:p>
        </p:txBody>
      </p:sp>
      <p:sp>
        <p:nvSpPr>
          <p:cNvPr id="4" name="Slide Number Placeholder 3"/>
          <p:cNvSpPr>
            <a:spLocks noGrp="1"/>
          </p:cNvSpPr>
          <p:nvPr>
            <p:ph type="sldNum" sz="quarter" idx="11"/>
          </p:nvPr>
        </p:nvSpPr>
        <p:spPr/>
        <p:txBody>
          <a:bodyPr/>
          <a:lstStyle/>
          <a:p>
            <a:fld id="{2F82CFF4-A97C-477D-88A9-6693E607C3D4}" type="slidenum">
              <a:rPr lang="en-US" smtClean="0"/>
              <a:pPr/>
              <a:t>28</a:t>
            </a:fld>
            <a:endParaRPr lang="en-US" dirty="0"/>
          </a:p>
        </p:txBody>
      </p:sp>
      <p:sp>
        <p:nvSpPr>
          <p:cNvPr id="5" name="Content Placeholder 2"/>
          <p:cNvSpPr txBox="1">
            <a:spLocks/>
          </p:cNvSpPr>
          <p:nvPr/>
        </p:nvSpPr>
        <p:spPr bwMode="auto">
          <a:xfrm>
            <a:off x="4766122" y="1628800"/>
            <a:ext cx="4342382" cy="52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Who Should Attend</a:t>
            </a:r>
            <a:r>
              <a:rPr lang="en-US" sz="2400" dirty="0" smtClean="0"/>
              <a:t>:</a:t>
            </a:r>
          </a:p>
          <a:p>
            <a:pPr marL="0" marR="0" lvl="0" indent="0" defTabSz="914400" eaLnBrk="1" fontAlgn="auto" latinLnBrk="0" hangingPunct="1">
              <a:lnSpc>
                <a:spcPct val="100000"/>
              </a:lnSpc>
              <a:spcBef>
                <a:spcPts val="600"/>
              </a:spcBef>
              <a:spcAft>
                <a:spcPts val="0"/>
              </a:spcAft>
              <a:buClrTx/>
              <a:buSzTx/>
              <a:buFontTx/>
              <a:buNone/>
              <a:tabLst/>
              <a:defRPr/>
            </a:pPr>
            <a:r>
              <a:rPr lang="en-US" sz="2400" dirty="0" smtClean="0"/>
              <a:t>Managers, and individuals</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Prerequisite</a:t>
            </a:r>
            <a:r>
              <a:rPr lang="en-US" sz="2400" dirty="0" smtClean="0"/>
              <a:t>: None</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t>Course Topics</a:t>
            </a:r>
            <a:r>
              <a:rPr lang="en-US" sz="2400" dirty="0" smtClean="0"/>
              <a:t>:</a:t>
            </a:r>
          </a:p>
          <a:p>
            <a:pPr marL="190500" indent="-190500" eaLnBrk="1" fontAlgn="auto" hangingPunct="1">
              <a:spcBef>
                <a:spcPts val="0"/>
              </a:spcBef>
              <a:spcAft>
                <a:spcPts val="0"/>
              </a:spcAft>
            </a:pPr>
            <a:r>
              <a:rPr lang="en-US" sz="2400" dirty="0" smtClean="0"/>
              <a:t>Understanding Facilitation</a:t>
            </a:r>
          </a:p>
          <a:p>
            <a:pPr marL="190500" indent="-190500" eaLnBrk="1" fontAlgn="auto" hangingPunct="1">
              <a:spcBef>
                <a:spcPts val="0"/>
              </a:spcBef>
              <a:spcAft>
                <a:spcPts val="0"/>
              </a:spcAft>
            </a:pPr>
            <a:r>
              <a:rPr lang="en-US" sz="2400" dirty="0" smtClean="0"/>
              <a:t>Group Management Technique</a:t>
            </a:r>
          </a:p>
          <a:p>
            <a:pPr marL="190500" indent="-190500" eaLnBrk="1" fontAlgn="auto" hangingPunct="1">
              <a:spcBef>
                <a:spcPts val="0"/>
              </a:spcBef>
              <a:spcAft>
                <a:spcPts val="0"/>
              </a:spcAft>
            </a:pPr>
            <a:r>
              <a:rPr lang="en-US" sz="2400" dirty="0" smtClean="0"/>
              <a:t>Verbal </a:t>
            </a:r>
            <a:r>
              <a:rPr lang="en-US" sz="2400" dirty="0" err="1" smtClean="0"/>
              <a:t>Reinforcers</a:t>
            </a:r>
            <a:endParaRPr lang="en-US" sz="2400" dirty="0" smtClean="0"/>
          </a:p>
          <a:p>
            <a:pPr marL="190500" indent="-190500" eaLnBrk="1" fontAlgn="auto" hangingPunct="1">
              <a:spcBef>
                <a:spcPts val="0"/>
              </a:spcBef>
              <a:spcAft>
                <a:spcPts val="0"/>
              </a:spcAft>
            </a:pPr>
            <a:r>
              <a:rPr lang="en-US" sz="2400" dirty="0" smtClean="0"/>
              <a:t>The Power of Questions</a:t>
            </a:r>
          </a:p>
          <a:p>
            <a:pPr marL="190500" indent="-190500" eaLnBrk="1" fontAlgn="auto" hangingPunct="1">
              <a:spcBef>
                <a:spcPts val="0"/>
              </a:spcBef>
              <a:spcAft>
                <a:spcPts val="0"/>
              </a:spcAft>
            </a:pPr>
            <a:r>
              <a:rPr lang="en-US" sz="2400" dirty="0" smtClean="0"/>
              <a:t>Structuring the Topic</a:t>
            </a:r>
          </a:p>
          <a:p>
            <a:pPr marL="190500" indent="-190500" eaLnBrk="1" fontAlgn="auto" hangingPunct="1">
              <a:spcBef>
                <a:spcPts val="0"/>
              </a:spcBef>
              <a:spcAft>
                <a:spcPts val="0"/>
              </a:spcAft>
            </a:pPr>
            <a:r>
              <a:rPr lang="en-US" sz="2400" dirty="0" smtClean="0"/>
              <a:t>Focusing on the Topic</a:t>
            </a:r>
          </a:p>
          <a:p>
            <a:pPr marL="190500" indent="-190500" eaLnBrk="1" fontAlgn="auto" hangingPunct="1">
              <a:spcBef>
                <a:spcPts val="0"/>
              </a:spcBef>
              <a:spcAft>
                <a:spcPts val="0"/>
              </a:spcAft>
            </a:pPr>
            <a:r>
              <a:rPr lang="en-US" sz="2400" dirty="0" smtClean="0"/>
              <a:t>Giving clear directions</a:t>
            </a:r>
          </a:p>
          <a:p>
            <a:pPr marL="190500" indent="-190500" eaLnBrk="1" fontAlgn="auto" hangingPunct="1">
              <a:spcBef>
                <a:spcPts val="0"/>
              </a:spcBef>
              <a:spcAft>
                <a:spcPts val="0"/>
              </a:spcAft>
            </a:pPr>
            <a:r>
              <a:rPr lang="en-US" sz="2400" dirty="0" smtClean="0"/>
              <a:t>Skill Practice &amp; Application</a:t>
            </a:r>
          </a:p>
          <a:p>
            <a:pPr marL="190500" indent="-190500" eaLnBrk="1" fontAlgn="auto" hangingPunct="1">
              <a:spcBef>
                <a:spcPts val="0"/>
              </a:spcBef>
              <a:spcAft>
                <a:spcPts val="0"/>
              </a:spcAft>
            </a:pPr>
            <a:endParaRPr lang="en-US" sz="2400" dirty="0" smtClean="0"/>
          </a:p>
        </p:txBody>
      </p:sp>
      <p:sp>
        <p:nvSpPr>
          <p:cNvPr id="3" name="Content Placeholder 2"/>
          <p:cNvSpPr>
            <a:spLocks noGrp="1"/>
          </p:cNvSpPr>
          <p:nvPr>
            <p:ph idx="1"/>
          </p:nvPr>
        </p:nvSpPr>
        <p:spPr>
          <a:xfrm>
            <a:off x="179512" y="1584176"/>
            <a:ext cx="4392488" cy="5301208"/>
          </a:xfrm>
          <a:solidFill>
            <a:schemeClr val="bg1"/>
          </a:solidFill>
        </p:spPr>
        <p:txBody>
          <a:bodyPr/>
          <a:lstStyle/>
          <a:p>
            <a:pPr marL="0" indent="0">
              <a:buNone/>
            </a:pPr>
            <a:r>
              <a:rPr lang="en-US" sz="2400" dirty="0" smtClean="0"/>
              <a:t>This course is designed to build the skills needed to facilitate a workshop or training session effectively. Participants experience several facilitation situations that involves utilizing the facilitation technique, and performance feedback is received in these simulations.</a:t>
            </a:r>
          </a:p>
          <a:p>
            <a:pPr marL="0" indent="0">
              <a:spcBef>
                <a:spcPts val="1200"/>
              </a:spcBef>
              <a:buNone/>
            </a:pPr>
            <a:r>
              <a:rPr lang="en-US" sz="2400" b="1" dirty="0" smtClean="0"/>
              <a:t>Course Duration</a:t>
            </a:r>
            <a:r>
              <a:rPr lang="en-US" sz="2400" dirty="0" smtClean="0"/>
              <a:t>: 3 Days</a:t>
            </a:r>
          </a:p>
          <a:p>
            <a:pPr marL="0" indent="0">
              <a:spcBef>
                <a:spcPts val="1200"/>
              </a:spcBef>
              <a:buNone/>
            </a:pPr>
            <a:r>
              <a:rPr lang="en-US" sz="2400" b="1" dirty="0" smtClean="0"/>
              <a:t>Business Issue</a:t>
            </a:r>
            <a:r>
              <a:rPr lang="en-US" sz="2400" dirty="0" smtClean="0"/>
              <a:t>: Development of best-in-class Managers</a:t>
            </a:r>
          </a:p>
        </p:txBody>
      </p:sp>
    </p:spTree>
    <p:extLst>
      <p:ext uri="{BB962C8B-B14F-4D97-AF65-F5344CB8AC3E}">
        <p14:creationId xmlns:p14="http://schemas.microsoft.com/office/powerpoint/2010/main" val="630108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3" y="115888"/>
            <a:ext cx="5184775" cy="1427162"/>
          </a:xfrm>
        </p:spPr>
        <p:txBody>
          <a:bodyPr rtlCol="0">
            <a:normAutofit/>
          </a:bodyPr>
          <a:lstStyle/>
          <a:p>
            <a:pPr eaLnBrk="1" fontAlgn="auto" hangingPunct="1">
              <a:lnSpc>
                <a:spcPct val="120000"/>
              </a:lnSpc>
              <a:spcAft>
                <a:spcPts val="0"/>
              </a:spcAft>
              <a:defRPr/>
            </a:pPr>
            <a:r>
              <a:rPr lang="en-MY" sz="3600" b="0" dirty="0" smtClean="0">
                <a:ea typeface="+mj-ea"/>
                <a:cs typeface="+mj-cs"/>
              </a:rPr>
              <a:t>Professional Consultant</a:t>
            </a:r>
            <a:br>
              <a:rPr lang="en-MY" sz="3600" b="0" dirty="0" smtClean="0">
                <a:ea typeface="+mj-ea"/>
                <a:cs typeface="+mj-cs"/>
              </a:rPr>
            </a:br>
            <a:r>
              <a:rPr lang="en-MY" sz="2800" b="0" dirty="0" smtClean="0">
                <a:ea typeface="+mj-ea"/>
                <a:cs typeface="+mj-cs"/>
              </a:rPr>
              <a:t>Tajuddin Carrim</a:t>
            </a:r>
          </a:p>
        </p:txBody>
      </p:sp>
      <p:sp>
        <p:nvSpPr>
          <p:cNvPr id="54274" name="Slide Number Placeholder 5"/>
          <p:cNvSpPr>
            <a:spLocks noGrp="1"/>
          </p:cNvSpPr>
          <p:nvPr>
            <p:ph type="sldNum" sz="quarter" idx="11"/>
          </p:nvPr>
        </p:nvSpPr>
        <p:spPr bwMode="auto">
          <a:noFill/>
          <a:ln>
            <a:miter lim="800000"/>
            <a:headEnd/>
            <a:tailEnd/>
          </a:ln>
        </p:spPr>
        <p:txBody>
          <a:bodyPr/>
          <a:lstStyle/>
          <a:p>
            <a:fld id="{882D2AE0-2B0C-4EDF-9777-22D14B0B9C1C}" type="slidenum">
              <a:rPr lang="en-US"/>
              <a:pPr/>
              <a:t>29</a:t>
            </a:fld>
            <a:endParaRPr lang="en-US" dirty="0"/>
          </a:p>
        </p:txBody>
      </p:sp>
      <p:pic>
        <p:nvPicPr>
          <p:cNvPr id="54275" name="Picture 17" descr="Description: Description: C:\Users\user\Pictures\En Taj.jpg"/>
          <p:cNvPicPr>
            <a:picLocks noChangeAspect="1" noChangeArrowheads="1"/>
          </p:cNvPicPr>
          <p:nvPr/>
        </p:nvPicPr>
        <p:blipFill>
          <a:blip r:embed="rId2" cstate="print"/>
          <a:srcRect/>
          <a:stretch>
            <a:fillRect/>
          </a:stretch>
        </p:blipFill>
        <p:spPr bwMode="auto">
          <a:xfrm>
            <a:off x="-36512" y="-26988"/>
            <a:ext cx="1368425" cy="1727201"/>
          </a:xfrm>
          <a:prstGeom prst="rect">
            <a:avLst/>
          </a:prstGeom>
          <a:noFill/>
          <a:ln w="9525">
            <a:noFill/>
            <a:miter lim="800000"/>
            <a:headEnd/>
            <a:tailEnd/>
          </a:ln>
        </p:spPr>
      </p:pic>
      <p:sp>
        <p:nvSpPr>
          <p:cNvPr id="54276" name="Rectangle 4"/>
          <p:cNvSpPr>
            <a:spLocks noChangeArrowheads="1"/>
          </p:cNvSpPr>
          <p:nvPr/>
        </p:nvSpPr>
        <p:spPr bwMode="auto">
          <a:xfrm>
            <a:off x="179388" y="1916832"/>
            <a:ext cx="8713787" cy="4276725"/>
          </a:xfrm>
          <a:prstGeom prst="rect">
            <a:avLst/>
          </a:prstGeom>
          <a:noFill/>
          <a:ln w="9525">
            <a:noFill/>
            <a:miter lim="800000"/>
            <a:headEnd/>
            <a:tailEnd/>
          </a:ln>
        </p:spPr>
        <p:txBody>
          <a:bodyPr>
            <a:spAutoFit/>
          </a:bodyPr>
          <a:lstStyle/>
          <a:p>
            <a:pPr>
              <a:spcBef>
                <a:spcPts val="600"/>
              </a:spcBef>
            </a:pPr>
            <a:r>
              <a:rPr lang="en-US" sz="1200" dirty="0"/>
              <a:t>Tajuddin was the Senior Executive Director of Human Resources, Corporate Communications, Procurement and Quality at Felda Holdings Bhd and FGVH. Tajuddin has close to three decades of varied industry experience as a HR professional, with a track record in developing employees</a:t>
            </a:r>
            <a:r>
              <a:rPr lang="en-US" altLang="en-US" sz="1200" dirty="0"/>
              <a:t>’</a:t>
            </a:r>
            <a:r>
              <a:rPr lang="en-US" sz="1200" dirty="0"/>
              <a:t> professional aspects, formulating and establishing successful initiatives in line with key business objectives and forming successful teams in the region. </a:t>
            </a:r>
          </a:p>
          <a:p>
            <a:pPr>
              <a:spcBef>
                <a:spcPts val="600"/>
              </a:spcBef>
            </a:pPr>
            <a:r>
              <a:rPr lang="en-US" sz="1200" dirty="0"/>
              <a:t>At Felda Holdings, among his other achievements Tajuddin established key 3-year HR strategic initiatives around Capacity Building – including succession planning; leadership development; redevelopment of the group</a:t>
            </a:r>
            <a:r>
              <a:rPr lang="en-US" altLang="en-US" sz="1200" dirty="0"/>
              <a:t>’</a:t>
            </a:r>
            <a:r>
              <a:rPr lang="en-US" sz="1200" dirty="0"/>
              <a:t>s vision, mission, key competencies and shared values; and the establishment of </a:t>
            </a:r>
            <a:r>
              <a:rPr lang="en-US" altLang="en-US" sz="1200" dirty="0"/>
              <a:t>‘</a:t>
            </a:r>
            <a:r>
              <a:rPr lang="en-US" sz="1200" dirty="0"/>
              <a:t>Academy FELDA</a:t>
            </a:r>
            <a:r>
              <a:rPr lang="en-US" altLang="en-US" sz="1200" dirty="0"/>
              <a:t>’</a:t>
            </a:r>
            <a:r>
              <a:rPr lang="en-US" sz="1200" dirty="0"/>
              <a:t> in 2008 – Corporate Communications and Branding, as well as Human Resources</a:t>
            </a:r>
          </a:p>
          <a:p>
            <a:pPr>
              <a:spcBef>
                <a:spcPts val="600"/>
              </a:spcBef>
            </a:pPr>
            <a:r>
              <a:rPr lang="en-US" sz="1200" dirty="0"/>
              <a:t>Earlier, he was Head of Group Human Resources and Administration for Bursa Malaysia Bhd. There, Tajuddin facilitated the development of KPIs for the Group and led the HR portion of the </a:t>
            </a:r>
            <a:r>
              <a:rPr lang="en-US" altLang="en-US" sz="1200" dirty="0"/>
              <a:t>‘</a:t>
            </a:r>
            <a:r>
              <a:rPr lang="en-US" sz="1200" dirty="0"/>
              <a:t>Demutualize exercise</a:t>
            </a:r>
            <a:r>
              <a:rPr lang="en-US" altLang="en-US" sz="1200" dirty="0"/>
              <a:t>’</a:t>
            </a:r>
            <a:r>
              <a:rPr lang="en-US" sz="1200" dirty="0"/>
              <a:t> that involved retiring the defined benefits retirement program and a total change in grading, titling and benefits offerings. 	</a:t>
            </a:r>
          </a:p>
          <a:p>
            <a:pPr>
              <a:spcBef>
                <a:spcPts val="600"/>
              </a:spcBef>
            </a:pPr>
            <a:r>
              <a:rPr lang="en-US" sz="1200" dirty="0"/>
              <a:t>Tajuddin previously held several progressive roles with Motorola Electronics in Singapore, where in his last role was HR Director, Semiconductor Products Sector, Asia, among his other achievements, he led the integration of two acquisitions in Asia without impacting business operations, managed the setup of HR function for MOS17 (a wafer production operation) startup and BAT3 (semiconductor assembly and testing) transfer to Xiqing, China, a US$1+ billion investment that included setting up a fully operational site from scratch, establishing functional HR roles, hiring and settling of expatriates, and the overseas training of close to 300 Chinese engineers in the US. He also was responsible for developing a business intelligence database outlining all semiconductor design centers in Asia including their sizes, activities and in-country government incentives, as well as starting the first operational Rewards Organization as a Shared Service function in Asia. Tajuddin also helped develop and rolled out an employee ranking tool currently used globally. </a:t>
            </a:r>
          </a:p>
          <a:p>
            <a:pPr>
              <a:spcBef>
                <a:spcPts val="600"/>
              </a:spcBef>
            </a:pPr>
            <a:r>
              <a:rPr lang="en-US" sz="1200" dirty="0"/>
              <a:t>Tajuddin holds an MA in Human Resources (Training &amp; Development) from the Asia Pacific International University. He formerly  sat on several boards, including Perusahaan Otomobil Nasional Berhad, Proton Edar Sdn Bhd, Proton Marketing Sdn Bhd, Proton Tanjung Malim Sdn Bhd, Yayasan Proton, Nomination and Remuneration Committee of Proton Holdings Berhad.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6480175" cy="648072"/>
          </a:xfrm>
        </p:spPr>
        <p:txBody>
          <a:bodyPr rtlCol="0">
            <a:normAutofit/>
          </a:bodyPr>
          <a:lstStyle/>
          <a:p>
            <a:pPr marL="95250" eaLnBrk="1" fontAlgn="auto" hangingPunct="1">
              <a:lnSpc>
                <a:spcPct val="100000"/>
              </a:lnSpc>
              <a:spcAft>
                <a:spcPts val="0"/>
              </a:spcAft>
              <a:defRPr/>
            </a:pPr>
            <a:r>
              <a:rPr lang="en-US" b="0" dirty="0" smtClean="0">
                <a:ea typeface="+mj-ea"/>
                <a:cs typeface="+mj-cs"/>
              </a:rPr>
              <a:t>TABLE OF CONTENTS</a:t>
            </a:r>
            <a:endParaRPr lang="en-MY" sz="2800" b="0" dirty="0">
              <a:ea typeface="+mj-ea"/>
              <a:cs typeface="+mj-cs"/>
            </a:endParaRPr>
          </a:p>
        </p:txBody>
      </p:sp>
      <p:sp>
        <p:nvSpPr>
          <p:cNvPr id="15362" name="Content Placeholder 2"/>
          <p:cNvSpPr>
            <a:spLocks noGrp="1"/>
          </p:cNvSpPr>
          <p:nvPr>
            <p:ph idx="1"/>
          </p:nvPr>
        </p:nvSpPr>
        <p:spPr>
          <a:xfrm>
            <a:off x="539750" y="1628800"/>
            <a:ext cx="7272338" cy="4752528"/>
          </a:xfrm>
        </p:spPr>
        <p:txBody>
          <a:bodyPr/>
          <a:lstStyle/>
          <a:p>
            <a:pPr eaLnBrk="1" hangingPunct="1">
              <a:spcBef>
                <a:spcPts val="0"/>
              </a:spcBef>
            </a:pPr>
            <a:r>
              <a:rPr lang="en-US" sz="2400" dirty="0" smtClean="0"/>
              <a:t>About Us</a:t>
            </a:r>
            <a:endParaRPr lang="en-US" sz="2400" dirty="0"/>
          </a:p>
          <a:p>
            <a:pPr eaLnBrk="1" hangingPunct="1">
              <a:spcBef>
                <a:spcPts val="0"/>
              </a:spcBef>
            </a:pPr>
            <a:r>
              <a:rPr lang="en-US" sz="2400" dirty="0" smtClean="0"/>
              <a:t>Our Business Model</a:t>
            </a:r>
          </a:p>
          <a:p>
            <a:pPr eaLnBrk="1" hangingPunct="1">
              <a:spcBef>
                <a:spcPts val="0"/>
              </a:spcBef>
            </a:pPr>
            <a:r>
              <a:rPr lang="en-US" sz="2400" dirty="0" smtClean="0"/>
              <a:t>Our Clients</a:t>
            </a:r>
          </a:p>
          <a:p>
            <a:pPr eaLnBrk="1" hangingPunct="1">
              <a:spcBef>
                <a:spcPts val="0"/>
              </a:spcBef>
            </a:pPr>
            <a:r>
              <a:rPr lang="en-US" sz="2400" dirty="0" smtClean="0"/>
              <a:t>Transformation Approach</a:t>
            </a:r>
          </a:p>
          <a:p>
            <a:pPr eaLnBrk="1" hangingPunct="1">
              <a:spcBef>
                <a:spcPts val="0"/>
              </a:spcBef>
            </a:pPr>
            <a:r>
              <a:rPr lang="en-US" sz="2400" dirty="0" smtClean="0"/>
              <a:t>Instructional Design Approach</a:t>
            </a:r>
          </a:p>
          <a:p>
            <a:pPr eaLnBrk="1" hangingPunct="1">
              <a:spcBef>
                <a:spcPts val="0"/>
              </a:spcBef>
            </a:pPr>
            <a:r>
              <a:rPr lang="en-US" sz="2400" dirty="0" smtClean="0"/>
              <a:t>Performance Management Approach</a:t>
            </a:r>
          </a:p>
          <a:p>
            <a:pPr eaLnBrk="1" hangingPunct="1">
              <a:spcBef>
                <a:spcPts val="0"/>
              </a:spcBef>
            </a:pPr>
            <a:r>
              <a:rPr lang="en-US" sz="2400" dirty="0" smtClean="0"/>
              <a:t>Talent/Competency Assessment</a:t>
            </a:r>
          </a:p>
          <a:p>
            <a:pPr eaLnBrk="1" hangingPunct="1">
              <a:spcBef>
                <a:spcPts val="0"/>
              </a:spcBef>
            </a:pPr>
            <a:r>
              <a:rPr lang="en-US" sz="2400" dirty="0" smtClean="0"/>
              <a:t>Talent Management</a:t>
            </a:r>
          </a:p>
          <a:p>
            <a:pPr eaLnBrk="1" hangingPunct="1">
              <a:spcBef>
                <a:spcPts val="0"/>
              </a:spcBef>
            </a:pPr>
            <a:r>
              <a:rPr lang="en-US" sz="2400" dirty="0" smtClean="0"/>
              <a:t>Job Evaluation &amp; Salary Structure Review</a:t>
            </a:r>
          </a:p>
          <a:p>
            <a:pPr eaLnBrk="1" hangingPunct="1">
              <a:spcBef>
                <a:spcPts val="0"/>
              </a:spcBef>
            </a:pPr>
            <a:r>
              <a:rPr lang="en-US" sz="2400" dirty="0" smtClean="0"/>
              <a:t>Leadership Development</a:t>
            </a:r>
          </a:p>
          <a:p>
            <a:pPr eaLnBrk="1" hangingPunct="1">
              <a:spcBef>
                <a:spcPts val="0"/>
              </a:spcBef>
            </a:pPr>
            <a:r>
              <a:rPr lang="en-US" sz="2400" dirty="0" err="1" smtClean="0"/>
              <a:t>ADDCoral</a:t>
            </a:r>
            <a:r>
              <a:rPr lang="en-US" sz="2400" dirty="0" smtClean="0"/>
              <a:t> Institutes</a:t>
            </a:r>
          </a:p>
          <a:p>
            <a:pPr eaLnBrk="1" hangingPunct="1">
              <a:spcBef>
                <a:spcPts val="0"/>
              </a:spcBef>
            </a:pPr>
            <a:r>
              <a:rPr lang="en-US" sz="2400" dirty="0" smtClean="0"/>
              <a:t>Course Descriptions</a:t>
            </a:r>
          </a:p>
          <a:p>
            <a:pPr eaLnBrk="1" hangingPunct="1">
              <a:spcBef>
                <a:spcPts val="0"/>
              </a:spcBef>
            </a:pPr>
            <a:r>
              <a:rPr lang="en-US" sz="2400" dirty="0" smtClean="0"/>
              <a:t>Profiles of Professional Consultants</a:t>
            </a:r>
          </a:p>
          <a:p>
            <a:pPr eaLnBrk="1" hangingPunct="1">
              <a:spcBef>
                <a:spcPts val="0"/>
              </a:spcBef>
            </a:pPr>
            <a:endParaRPr lang="en-US" sz="2400" dirty="0" smtClean="0"/>
          </a:p>
          <a:p>
            <a:pPr marL="514350" indent="-514350" eaLnBrk="1" hangingPunct="1">
              <a:spcBef>
                <a:spcPts val="0"/>
              </a:spcBef>
              <a:buFont typeface="Arial" pitchFamily="34" charset="0"/>
              <a:buAutoNum type="arabicPeriod" startAt="3"/>
            </a:pPr>
            <a:endParaRPr lang="en-US" sz="2400" dirty="0" smtClean="0"/>
          </a:p>
        </p:txBody>
      </p:sp>
      <p:sp>
        <p:nvSpPr>
          <p:cNvPr id="15363" name="Slide Number Placeholder 5"/>
          <p:cNvSpPr>
            <a:spLocks noGrp="1"/>
          </p:cNvSpPr>
          <p:nvPr>
            <p:ph type="sldNum" sz="quarter" idx="11"/>
          </p:nvPr>
        </p:nvSpPr>
        <p:spPr bwMode="auto">
          <a:noFill/>
          <a:ln>
            <a:miter lim="800000"/>
            <a:headEnd/>
            <a:tailEnd/>
          </a:ln>
        </p:spPr>
        <p:txBody>
          <a:bodyPr/>
          <a:lstStyle/>
          <a:p>
            <a:fld id="{5C3D2D6D-52C2-439B-8ADF-55221322B564}" type="slidenum">
              <a:rPr lang="en-US"/>
              <a:pPr/>
              <a:t>3</a:t>
            </a:fld>
            <a:endParaRPr lang="en-US" dirty="0"/>
          </a:p>
        </p:txBody>
      </p:sp>
      <p:sp>
        <p:nvSpPr>
          <p:cNvPr id="15364" name="Content Placeholder 2"/>
          <p:cNvSpPr txBox="1">
            <a:spLocks/>
          </p:cNvSpPr>
          <p:nvPr/>
        </p:nvSpPr>
        <p:spPr bwMode="auto">
          <a:xfrm>
            <a:off x="7740650" y="1668486"/>
            <a:ext cx="1079500" cy="4712841"/>
          </a:xfrm>
          <a:prstGeom prst="rect">
            <a:avLst/>
          </a:prstGeom>
          <a:noFill/>
          <a:ln w="9525">
            <a:noFill/>
            <a:miter lim="800000"/>
            <a:headEnd/>
            <a:tailEnd/>
          </a:ln>
        </p:spPr>
        <p:txBody>
          <a:bodyPr/>
          <a:lstStyle/>
          <a:p>
            <a:pPr algn="r">
              <a:spcBef>
                <a:spcPts val="0"/>
              </a:spcBef>
              <a:buFont typeface="Arial" pitchFamily="34" charset="0"/>
              <a:buNone/>
            </a:pPr>
            <a:r>
              <a:rPr lang="en-US" sz="2400" dirty="0" smtClean="0"/>
              <a:t>4</a:t>
            </a:r>
            <a:endParaRPr lang="en-US" sz="2400" dirty="0"/>
          </a:p>
          <a:p>
            <a:pPr algn="r">
              <a:spcBef>
                <a:spcPts val="0"/>
              </a:spcBef>
              <a:buFont typeface="Arial" pitchFamily="34" charset="0"/>
              <a:buNone/>
            </a:pPr>
            <a:r>
              <a:rPr lang="en-US" sz="2400" dirty="0" smtClean="0"/>
              <a:t>5</a:t>
            </a:r>
            <a:endParaRPr lang="en-US" sz="2400" dirty="0"/>
          </a:p>
          <a:p>
            <a:pPr algn="r">
              <a:spcBef>
                <a:spcPts val="0"/>
              </a:spcBef>
              <a:buFont typeface="Arial" pitchFamily="34" charset="0"/>
              <a:buNone/>
            </a:pPr>
            <a:r>
              <a:rPr lang="en-US" sz="2400" dirty="0" smtClean="0"/>
              <a:t>6</a:t>
            </a:r>
            <a:endParaRPr lang="en-US" sz="2400" dirty="0"/>
          </a:p>
          <a:p>
            <a:pPr algn="r">
              <a:spcBef>
                <a:spcPts val="0"/>
              </a:spcBef>
              <a:buFont typeface="Arial" pitchFamily="34" charset="0"/>
              <a:buNone/>
            </a:pPr>
            <a:r>
              <a:rPr lang="en-US" sz="2400" dirty="0" smtClean="0"/>
              <a:t>7</a:t>
            </a:r>
          </a:p>
          <a:p>
            <a:pPr algn="r">
              <a:spcBef>
                <a:spcPts val="0"/>
              </a:spcBef>
              <a:buFont typeface="Arial" pitchFamily="34" charset="0"/>
              <a:buNone/>
            </a:pPr>
            <a:r>
              <a:rPr lang="en-US" sz="2400" dirty="0" smtClean="0"/>
              <a:t>8</a:t>
            </a:r>
          </a:p>
          <a:p>
            <a:pPr algn="r">
              <a:spcBef>
                <a:spcPts val="0"/>
              </a:spcBef>
              <a:buFont typeface="Arial" pitchFamily="34" charset="0"/>
              <a:buNone/>
            </a:pPr>
            <a:r>
              <a:rPr lang="en-US" sz="2400" dirty="0" smtClean="0"/>
              <a:t>9</a:t>
            </a:r>
          </a:p>
          <a:p>
            <a:pPr algn="r">
              <a:spcBef>
                <a:spcPts val="0"/>
              </a:spcBef>
              <a:buFont typeface="Arial" pitchFamily="34" charset="0"/>
              <a:buNone/>
            </a:pPr>
            <a:r>
              <a:rPr lang="en-US" sz="2400" dirty="0" smtClean="0"/>
              <a:t>10</a:t>
            </a:r>
            <a:endParaRPr lang="en-US" sz="2400" dirty="0"/>
          </a:p>
          <a:p>
            <a:pPr algn="r">
              <a:spcBef>
                <a:spcPts val="0"/>
              </a:spcBef>
              <a:buFont typeface="Arial" pitchFamily="34" charset="0"/>
              <a:buNone/>
            </a:pPr>
            <a:r>
              <a:rPr lang="en-US" sz="2400" dirty="0" smtClean="0"/>
              <a:t>12</a:t>
            </a:r>
          </a:p>
          <a:p>
            <a:pPr algn="r">
              <a:spcBef>
                <a:spcPts val="0"/>
              </a:spcBef>
              <a:buFont typeface="Arial" pitchFamily="34" charset="0"/>
              <a:buNone/>
            </a:pPr>
            <a:r>
              <a:rPr lang="en-US" sz="2400" dirty="0" smtClean="0"/>
              <a:t>13</a:t>
            </a:r>
          </a:p>
          <a:p>
            <a:pPr algn="r">
              <a:spcBef>
                <a:spcPts val="0"/>
              </a:spcBef>
              <a:buFont typeface="Arial" pitchFamily="34" charset="0"/>
              <a:buNone/>
            </a:pPr>
            <a:r>
              <a:rPr lang="en-US" sz="2400" dirty="0" smtClean="0"/>
              <a:t>14</a:t>
            </a:r>
          </a:p>
          <a:p>
            <a:pPr algn="r">
              <a:spcBef>
                <a:spcPts val="0"/>
              </a:spcBef>
              <a:buFont typeface="Arial" pitchFamily="34" charset="0"/>
              <a:buNone/>
            </a:pPr>
            <a:r>
              <a:rPr lang="en-US" sz="2400" dirty="0" smtClean="0"/>
              <a:t>15</a:t>
            </a:r>
          </a:p>
          <a:p>
            <a:pPr algn="r">
              <a:spcBef>
                <a:spcPts val="0"/>
              </a:spcBef>
              <a:buFont typeface="Arial" pitchFamily="34" charset="0"/>
              <a:buNone/>
            </a:pPr>
            <a:r>
              <a:rPr lang="en-US" sz="2400" dirty="0" smtClean="0"/>
              <a:t>18</a:t>
            </a:r>
          </a:p>
          <a:p>
            <a:pPr algn="r">
              <a:spcBef>
                <a:spcPts val="0"/>
              </a:spcBef>
              <a:buFont typeface="Arial" pitchFamily="34" charset="0"/>
              <a:buNone/>
            </a:pPr>
            <a:r>
              <a:rPr lang="en-US" sz="2400" dirty="0" smtClean="0"/>
              <a:t>29</a:t>
            </a:r>
            <a:endParaRPr lang="en-US" sz="2400" dirty="0"/>
          </a:p>
          <a:p>
            <a:pPr algn="r">
              <a:spcBef>
                <a:spcPts val="0"/>
              </a:spcBef>
              <a:buFont typeface="Arial" pitchFamily="34" charset="0"/>
              <a:buNone/>
            </a:pP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79712" y="383506"/>
            <a:ext cx="4608512" cy="866768"/>
          </a:xfrm>
          <a:prstGeom prst="round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oAutofit/>
          </a:bodyPr>
          <a:lstStyle/>
          <a:p>
            <a:r>
              <a:rPr lang="en-US" altLang="en-US" sz="2400" dirty="0">
                <a:solidFill>
                  <a:schemeClr val="tx1"/>
                </a:solidFill>
              </a:rPr>
              <a:t>Professional Consultant</a:t>
            </a:r>
            <a:r>
              <a:rPr lang="en-US" altLang="en-US" sz="1800" dirty="0">
                <a:solidFill>
                  <a:schemeClr val="tx1"/>
                </a:solidFill>
              </a:rPr>
              <a:t/>
            </a:r>
            <a:br>
              <a:rPr lang="en-US" altLang="en-US" sz="1800" dirty="0">
                <a:solidFill>
                  <a:schemeClr val="tx1"/>
                </a:solidFill>
              </a:rPr>
            </a:br>
            <a:r>
              <a:rPr lang="en-US" altLang="en-US" sz="1800" dirty="0">
                <a:solidFill>
                  <a:schemeClr val="tx1"/>
                </a:solidFill>
              </a:rPr>
              <a:t>Husin Jamal Hasnar</a:t>
            </a:r>
            <a:endParaRPr lang="en-US" sz="2400" b="1" i="1" dirty="0">
              <a:solidFill>
                <a:schemeClr val="tx1"/>
              </a:solidFill>
              <a:effectLst>
                <a:outerShdw blurRad="38100" dist="38100" dir="2700000" algn="tl">
                  <a:srgbClr val="000000">
                    <a:alpha val="43137"/>
                  </a:srgbClr>
                </a:outerShdw>
              </a:effectLst>
            </a:endParaRPr>
          </a:p>
        </p:txBody>
      </p:sp>
      <p:sp>
        <p:nvSpPr>
          <p:cNvPr id="13" name="Rectangle 4"/>
          <p:cNvSpPr>
            <a:spLocks noChangeArrowheads="1"/>
          </p:cNvSpPr>
          <p:nvPr/>
        </p:nvSpPr>
        <p:spPr bwMode="auto">
          <a:xfrm>
            <a:off x="179512" y="1764680"/>
            <a:ext cx="8713787" cy="4616648"/>
          </a:xfrm>
          <a:prstGeom prst="rect">
            <a:avLst/>
          </a:prstGeom>
          <a:noFill/>
          <a:ln w="9525">
            <a:noFill/>
            <a:miter lim="800000"/>
            <a:headEnd/>
            <a:tailEnd/>
          </a:ln>
        </p:spPr>
        <p:txBody>
          <a:bodyPr>
            <a:spAutoFit/>
          </a:bodyPr>
          <a:lstStyle/>
          <a:p>
            <a:pPr>
              <a:spcBef>
                <a:spcPct val="0"/>
              </a:spcBef>
            </a:pPr>
            <a:r>
              <a:rPr lang="en-GB" altLang="en-US" sz="1400" dirty="0"/>
              <a:t>Husin </a:t>
            </a:r>
            <a:r>
              <a:rPr lang="en-GB" altLang="en-US" sz="1400" dirty="0" smtClean="0"/>
              <a:t>Jamal </a:t>
            </a:r>
            <a:r>
              <a:rPr lang="en-GB" altLang="en-US" sz="1400" dirty="0"/>
              <a:t>Hasnar (Jamal) is a HR practitioner groomed, trained and developed by BURSA MALAYSIA. He joined as Sr. HR Executive and grew to be the Head of Group Human Resources. He has worked in various HR roles over a period of 25 years. He brings with him hands of experience in various HR discipline. </a:t>
            </a:r>
          </a:p>
          <a:p>
            <a:pPr>
              <a:spcBef>
                <a:spcPct val="0"/>
              </a:spcBef>
            </a:pPr>
            <a:endParaRPr lang="en-GB" altLang="en-US" sz="1400" dirty="0"/>
          </a:p>
          <a:p>
            <a:pPr>
              <a:spcBef>
                <a:spcPct val="0"/>
              </a:spcBef>
            </a:pPr>
            <a:r>
              <a:rPr lang="en-GB" altLang="en-US" sz="1400" dirty="0"/>
              <a:t>He has been involved in conducting VSS/MSS program, the implementation of computerization of the HR system, formulating HR policies, talent &amp; succession planning, review &amp; developing compensation strategy &amp; benefits programs, strategy planning, job evaluation, conducting TNA, developing L&amp;D programs for the organization, design manpower planning, drafting University Relations programs, championed the ISO program, negotiated Collective Agreement with Labour Unions etc. He moved on to join Tan Chong Motor Assemblies as Head of Human Capital. His extensive experience in Bursa made him another success story in Tan Chong Motor Assemblies where he introduced succession planning, conducted TNA and established L&amp;D programs for all levels of employees, established the new PMS and developed proper JDs and carried out Job Evaluation for all levels.</a:t>
            </a:r>
          </a:p>
          <a:p>
            <a:pPr>
              <a:spcBef>
                <a:spcPct val="0"/>
              </a:spcBef>
            </a:pPr>
            <a:endParaRPr lang="en-GB" altLang="en-US" sz="1400" dirty="0"/>
          </a:p>
          <a:p>
            <a:pPr>
              <a:spcBef>
                <a:spcPct val="0"/>
              </a:spcBef>
            </a:pPr>
            <a:r>
              <a:rPr lang="en-GB" altLang="en-US" sz="1400" dirty="0"/>
              <a:t>Now in his capacity as a Professional Consultant, he has involved in various HR projects and works with many organizations i.e. Government Linked Companies, Government Agencies, Public Listed Companies, Khazanah Group as well as Private Limited Companies. </a:t>
            </a:r>
          </a:p>
          <a:p>
            <a:pPr>
              <a:spcBef>
                <a:spcPct val="0"/>
              </a:spcBef>
            </a:pPr>
            <a:endParaRPr lang="en-GB" altLang="en-US" sz="1400" dirty="0"/>
          </a:p>
          <a:p>
            <a:pPr>
              <a:spcBef>
                <a:spcPct val="0"/>
              </a:spcBef>
            </a:pPr>
            <a:r>
              <a:rPr lang="en-GB" altLang="en-US" sz="1400" dirty="0"/>
              <a:t>Jamal has an Honours Degree in Social Science (History &amp; Malay Studies) from the University of Malaya and was an incumbent of the Education Ministry Scholarship. He also has a Diploma in Education from the University of Malaya and was posted for a short while as a school teacher upon graduation. In 2010, he has obtained Diploma in Psychology Counselling and has experienced 100 hours counselling sessions with various stakeholders.</a:t>
            </a:r>
          </a:p>
        </p:txBody>
      </p:sp>
      <p:sp>
        <p:nvSpPr>
          <p:cNvPr id="2" name="Slide Number Placeholder 1"/>
          <p:cNvSpPr>
            <a:spLocks noGrp="1"/>
          </p:cNvSpPr>
          <p:nvPr>
            <p:ph type="sldNum" sz="quarter" idx="4294967295"/>
          </p:nvPr>
        </p:nvSpPr>
        <p:spPr>
          <a:xfrm>
            <a:off x="7046912" y="6525344"/>
            <a:ext cx="2133600" cy="365125"/>
          </a:xfrm>
          <a:prstGeom prst="rect">
            <a:avLst/>
          </a:prstGeom>
        </p:spPr>
        <p:txBody>
          <a:bodyPr/>
          <a:lstStyle/>
          <a:p>
            <a:pPr algn="r"/>
            <a:fld id="{4FE347DD-96C5-48A3-86CF-BBB9E692DE18}" type="slidenum">
              <a:rPr lang="en-US" sz="1200" smtClean="0"/>
              <a:pPr algn="r"/>
              <a:t>30</a:t>
            </a:fld>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81"/>
            <a:ext cx="1450975" cy="16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599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619672" y="260648"/>
            <a:ext cx="4896544" cy="1224880"/>
          </a:xfrm>
        </p:spPr>
        <p:txBody>
          <a:bodyPr/>
          <a:lstStyle/>
          <a:p>
            <a:pPr>
              <a:lnSpc>
                <a:spcPct val="100000"/>
              </a:lnSpc>
            </a:pPr>
            <a:r>
              <a:rPr lang="en-US" sz="3600" b="0" dirty="0" smtClean="0"/>
              <a:t>Professional Consultant</a:t>
            </a:r>
            <a:r>
              <a:rPr lang="en-US" sz="2800" b="0" dirty="0" smtClean="0"/>
              <a:t/>
            </a:r>
            <a:br>
              <a:rPr lang="en-US" sz="2800" b="0" dirty="0" smtClean="0"/>
            </a:br>
            <a:r>
              <a:rPr lang="en-US" sz="2800" b="0" dirty="0" smtClean="0"/>
              <a:t>Lynn Yap SW </a:t>
            </a:r>
          </a:p>
        </p:txBody>
      </p:sp>
      <p:sp>
        <p:nvSpPr>
          <p:cNvPr id="58370" name="Content Placeholder 2"/>
          <p:cNvSpPr>
            <a:spLocks noGrp="1"/>
          </p:cNvSpPr>
          <p:nvPr>
            <p:ph idx="1"/>
          </p:nvPr>
        </p:nvSpPr>
        <p:spPr>
          <a:xfrm>
            <a:off x="323528" y="1916832"/>
            <a:ext cx="8496300" cy="4065588"/>
          </a:xfrm>
        </p:spPr>
        <p:txBody>
          <a:bodyPr/>
          <a:lstStyle/>
          <a:p>
            <a:pPr marL="0" indent="0" algn="just">
              <a:buFont typeface="Arial" pitchFamily="34" charset="0"/>
              <a:buNone/>
            </a:pPr>
            <a:r>
              <a:rPr lang="en-US" sz="1400" dirty="0" smtClean="0"/>
              <a:t>Lynn Yap S.W. has a Master</a:t>
            </a:r>
            <a:r>
              <a:rPr lang="en-US" altLang="en-US" sz="1400" dirty="0" smtClean="0"/>
              <a:t>’</a:t>
            </a:r>
            <a:r>
              <a:rPr lang="en-US" sz="1400" dirty="0" smtClean="0"/>
              <a:t>s degree in Education, Training and Development from the University of Sheffield, United Kingdom. She is formerly the Head of the transformation, organization and methods department at Bursa Malaysia Bhd. She has held management positions in two multinational companies and a local conglomerate. </a:t>
            </a:r>
          </a:p>
          <a:p>
            <a:pPr marL="0" indent="0" algn="just">
              <a:buFont typeface="Arial" pitchFamily="34" charset="0"/>
              <a:buNone/>
            </a:pPr>
            <a:r>
              <a:rPr lang="en-US" sz="1400" dirty="0" smtClean="0"/>
              <a:t>Her experience includes: Business Process Reengineering and Transformation; Recruitment of Talents; Talent Retention; Change Management; Training and Development; Instructional Design; Employee Engagement; Transition Management; Leadership Development; Code of Ethics; and Organizational Culture Transformation. The implementation of the business process transformation projects generally improves by more than 25% on average.</a:t>
            </a:r>
          </a:p>
          <a:p>
            <a:pPr marL="0" indent="0" algn="just">
              <a:buFont typeface="Arial" pitchFamily="34" charset="0"/>
              <a:buNone/>
            </a:pPr>
            <a:r>
              <a:rPr lang="en-US" sz="1400" dirty="0" smtClean="0"/>
              <a:t>She has led the group human resources division of an organization with staff strength of 3000 employees, restructured from five legal entities or subsidiaries into major business units and customer segments. </a:t>
            </a:r>
          </a:p>
          <a:p>
            <a:pPr marL="0" indent="0" algn="just">
              <a:buFont typeface="Arial" pitchFamily="34" charset="0"/>
              <a:buNone/>
            </a:pPr>
            <a:r>
              <a:rPr lang="en-US" sz="1400" dirty="0" smtClean="0"/>
              <a:t>At Motorola University Asia Pacific, she co-designed and developed the Asia Pacific leadership development program and process known as </a:t>
            </a:r>
            <a:r>
              <a:rPr lang="en-US" altLang="en-US" sz="1400" dirty="0" smtClean="0"/>
              <a:t>‘</a:t>
            </a:r>
            <a:r>
              <a:rPr lang="en-US" sz="1400" dirty="0" smtClean="0"/>
              <a:t>Asian Impact for Motorola</a:t>
            </a:r>
            <a:r>
              <a:rPr lang="en-US" altLang="en-US" sz="1400" dirty="0" smtClean="0"/>
              <a:t>’</a:t>
            </a:r>
            <a:r>
              <a:rPr lang="en-US" sz="1400" dirty="0" smtClean="0"/>
              <a:t> – targeted at senior management (Director Level). She was a certified Master Trainer for the Motorola Instructor/Facilitation  skills, Instructional Design, Administrative Cycle Time Reduction, Presentation Skills, Performance Management, Interaction Management Skills, Interviewing Techniques and On-Job-Training Techniques. In 1993 and 1995, she received the Motorola University President</a:t>
            </a:r>
            <a:r>
              <a:rPr lang="en-US" altLang="en-US" sz="1400" dirty="0" smtClean="0"/>
              <a:t>’</a:t>
            </a:r>
            <a:r>
              <a:rPr lang="en-US" sz="1400" dirty="0" smtClean="0"/>
              <a:t>s Awards. In addition, she was trained and certified on instructional design skills (based on the Florida State University design model) held in Singapore, in 1993. </a:t>
            </a:r>
          </a:p>
          <a:p>
            <a:pPr marL="0" indent="0" algn="just">
              <a:buFont typeface="Arial" pitchFamily="34" charset="0"/>
              <a:buNone/>
            </a:pPr>
            <a:endParaRPr lang="en-US" sz="1400" dirty="0" smtClean="0"/>
          </a:p>
        </p:txBody>
      </p:sp>
      <p:sp>
        <p:nvSpPr>
          <p:cNvPr id="58371" name="Slide Number Placeholder 3"/>
          <p:cNvSpPr>
            <a:spLocks noGrp="1"/>
          </p:cNvSpPr>
          <p:nvPr>
            <p:ph type="sldNum" sz="quarter" idx="11"/>
          </p:nvPr>
        </p:nvSpPr>
        <p:spPr bwMode="auto">
          <a:noFill/>
          <a:ln>
            <a:miter lim="800000"/>
            <a:headEnd/>
            <a:tailEnd/>
          </a:ln>
        </p:spPr>
        <p:txBody>
          <a:bodyPr/>
          <a:lstStyle/>
          <a:p>
            <a:fld id="{BFBFD232-198B-43FC-9CD6-7456C1710B89}" type="slidenum">
              <a:rPr lang="en-US"/>
              <a:pPr/>
              <a:t>31</a:t>
            </a:fld>
            <a:endParaRPr lang="en-US" dirty="0"/>
          </a:p>
        </p:txBody>
      </p:sp>
      <p:pic>
        <p:nvPicPr>
          <p:cNvPr id="4" name="Picture 3" descr="Lynn-30Jun.13.jpg"/>
          <p:cNvPicPr>
            <a:picLocks noChangeAspect="1"/>
          </p:cNvPicPr>
          <p:nvPr/>
        </p:nvPicPr>
        <p:blipFill rotWithShape="1">
          <a:blip r:embed="rId2" cstate="print">
            <a:extLst>
              <a:ext uri="{28A0092B-C50C-407E-A947-70E740481C1C}">
                <a14:useLocalDpi xmlns:a14="http://schemas.microsoft.com/office/drawing/2010/main" val="0"/>
              </a:ext>
            </a:extLst>
          </a:blip>
          <a:srcRect l="19467" r="28453"/>
          <a:stretch/>
        </p:blipFill>
        <p:spPr>
          <a:xfrm>
            <a:off x="0" y="0"/>
            <a:ext cx="1179948" cy="170080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23850" y="274638"/>
            <a:ext cx="6480175" cy="994122"/>
          </a:xfrm>
        </p:spPr>
        <p:txBody>
          <a:bodyPr/>
          <a:lstStyle/>
          <a:p>
            <a:pPr>
              <a:lnSpc>
                <a:spcPct val="100000"/>
              </a:lnSpc>
            </a:pPr>
            <a:r>
              <a:rPr lang="en-US" b="0" dirty="0" smtClean="0"/>
              <a:t>PROFESSIONAL CONSULTANT</a:t>
            </a:r>
            <a:br>
              <a:rPr lang="en-US" b="0" dirty="0" smtClean="0"/>
            </a:br>
            <a:r>
              <a:rPr lang="en-GB" b="0" dirty="0" smtClean="0"/>
              <a:t>Md Jafar Bin Abdul Carrim</a:t>
            </a:r>
            <a:endParaRPr lang="en-US" b="0" dirty="0" smtClean="0"/>
          </a:p>
        </p:txBody>
      </p:sp>
      <p:sp>
        <p:nvSpPr>
          <p:cNvPr id="55298" name="Content Placeholder 2"/>
          <p:cNvSpPr>
            <a:spLocks noGrp="1"/>
          </p:cNvSpPr>
          <p:nvPr>
            <p:ph idx="1"/>
          </p:nvPr>
        </p:nvSpPr>
        <p:spPr>
          <a:xfrm>
            <a:off x="323850" y="1773238"/>
            <a:ext cx="8640763" cy="4824412"/>
          </a:xfrm>
        </p:spPr>
        <p:txBody>
          <a:bodyPr/>
          <a:lstStyle/>
          <a:p>
            <a:pPr>
              <a:spcBef>
                <a:spcPts val="600"/>
              </a:spcBef>
            </a:pPr>
            <a:r>
              <a:rPr lang="en-GB" sz="1800" dirty="0" smtClean="0"/>
              <a:t>B.Sc. (Hons) Civil Engineering (Loughborough, UK) and Member, Institution of Engineers, Malaysia</a:t>
            </a:r>
          </a:p>
          <a:p>
            <a:pPr>
              <a:spcBef>
                <a:spcPts val="600"/>
              </a:spcBef>
            </a:pPr>
            <a:r>
              <a:rPr lang="en-GB" sz="1800" dirty="0" smtClean="0"/>
              <a:t>Career: </a:t>
            </a:r>
          </a:p>
          <a:p>
            <a:pPr lvl="1">
              <a:spcBef>
                <a:spcPts val="600"/>
              </a:spcBef>
            </a:pPr>
            <a:r>
              <a:rPr lang="en-US" sz="1800" dirty="0" smtClean="0"/>
              <a:t>2008 to Current (Mgmt. Consultant, BOD)</a:t>
            </a:r>
          </a:p>
          <a:p>
            <a:pPr lvl="1">
              <a:spcBef>
                <a:spcPts val="600"/>
              </a:spcBef>
            </a:pPr>
            <a:r>
              <a:rPr lang="en-US" sz="1800" dirty="0" smtClean="0"/>
              <a:t>1985 to 2005 (GM, Director, MD, BOD, Chairman)</a:t>
            </a:r>
          </a:p>
          <a:p>
            <a:pPr lvl="1">
              <a:spcBef>
                <a:spcPts val="600"/>
              </a:spcBef>
            </a:pPr>
            <a:r>
              <a:rPr lang="en-GB" sz="1800" dirty="0" smtClean="0"/>
              <a:t>1977 to 1985 (Engineer</a:t>
            </a:r>
            <a:r>
              <a:rPr lang="en-US" sz="1800" dirty="0" smtClean="0"/>
              <a:t>/Technical Services Manager)</a:t>
            </a:r>
          </a:p>
          <a:p>
            <a:pPr>
              <a:spcBef>
                <a:spcPts val="600"/>
              </a:spcBef>
            </a:pPr>
            <a:r>
              <a:rPr lang="en-US" sz="1800" dirty="0" smtClean="0"/>
              <a:t>12 years as Board Director of Sime UEP Properties Bhd</a:t>
            </a:r>
          </a:p>
          <a:p>
            <a:pPr lvl="0"/>
            <a:r>
              <a:rPr lang="en-US" sz="1800" dirty="0" smtClean="0"/>
              <a:t>Chairman </a:t>
            </a:r>
            <a:r>
              <a:rPr lang="en-US" sz="1800" dirty="0"/>
              <a:t>of RHB Islamic Bank, RHB Islamic Risk Management Com.</a:t>
            </a:r>
          </a:p>
          <a:p>
            <a:pPr lvl="0"/>
            <a:r>
              <a:rPr lang="en-US" sz="1800" dirty="0"/>
              <a:t>RHB Board Risk Com, </a:t>
            </a:r>
          </a:p>
          <a:p>
            <a:pPr lvl="0"/>
            <a:r>
              <a:rPr lang="en-US" sz="1800" dirty="0"/>
              <a:t>RHB Board Credit Com </a:t>
            </a:r>
          </a:p>
          <a:p>
            <a:pPr lvl="0"/>
            <a:r>
              <a:rPr lang="en-US" sz="1800" dirty="0"/>
              <a:t>BOD EPF</a:t>
            </a:r>
          </a:p>
          <a:p>
            <a:pPr lvl="1"/>
            <a:r>
              <a:rPr lang="en-US" sz="1800" dirty="0"/>
              <a:t>Board Strategy Com, Board Risk Com, Finance and Development Com, Tender Com and Disciplinary Appeals Com.</a:t>
            </a:r>
          </a:p>
        </p:txBody>
      </p:sp>
      <p:sp>
        <p:nvSpPr>
          <p:cNvPr id="55299" name="Slide Number Placeholder 3"/>
          <p:cNvSpPr>
            <a:spLocks noGrp="1"/>
          </p:cNvSpPr>
          <p:nvPr>
            <p:ph type="sldNum" sz="quarter" idx="11"/>
          </p:nvPr>
        </p:nvSpPr>
        <p:spPr bwMode="auto">
          <a:noFill/>
          <a:ln>
            <a:miter lim="800000"/>
            <a:headEnd/>
            <a:tailEnd/>
          </a:ln>
        </p:spPr>
        <p:txBody>
          <a:bodyPr/>
          <a:lstStyle/>
          <a:p>
            <a:fld id="{8EA180A9-F29B-4BA8-9578-C8914B0E6EF4}" type="slidenum">
              <a:rPr lang="en-US"/>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1"/>
          </p:nvPr>
        </p:nvSpPr>
        <p:spPr bwMode="auto">
          <a:noFill/>
          <a:ln>
            <a:miter lim="800000"/>
            <a:headEnd/>
            <a:tailEnd/>
          </a:ln>
        </p:spPr>
        <p:txBody>
          <a:bodyPr/>
          <a:lstStyle/>
          <a:p>
            <a:fld id="{CDC83217-9195-494A-81E0-47D8823FEC84}" type="slidenum">
              <a:rPr lang="en-US"/>
              <a:pPr/>
              <a:t>33</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301" t="12201" r="14235" b="34072"/>
          <a:stretch/>
        </p:blipFill>
        <p:spPr>
          <a:xfrm>
            <a:off x="0" y="-27384"/>
            <a:ext cx="9158288" cy="6885384"/>
          </a:xfrm>
          <a:prstGeom prst="rect">
            <a:avLst/>
          </a:prstGeom>
        </p:spPr>
      </p:pic>
      <p:sp>
        <p:nvSpPr>
          <p:cNvPr id="59393" name="Title 1"/>
          <p:cNvSpPr>
            <a:spLocks noGrp="1"/>
          </p:cNvSpPr>
          <p:nvPr>
            <p:ph type="title"/>
          </p:nvPr>
        </p:nvSpPr>
        <p:spPr>
          <a:xfrm>
            <a:off x="1475656" y="3212976"/>
            <a:ext cx="6480175" cy="562074"/>
          </a:xfrm>
          <a:noFill/>
        </p:spPr>
        <p:txBody>
          <a:bodyPr/>
          <a:lstStyle/>
          <a:p>
            <a:pPr algn="ctr" eaLnBrk="1" hangingPunct="1">
              <a:lnSpc>
                <a:spcPct val="100000"/>
              </a:lnSpc>
            </a:pPr>
            <a:r>
              <a:rPr lang="en-US" dirty="0" smtClean="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700808"/>
            <a:ext cx="8258696" cy="4752528"/>
          </a:xfrm>
          <a:noFill/>
        </p:spPr>
        <p:txBody>
          <a:bodyPr vert="horz"/>
          <a:lstStyle/>
          <a:p>
            <a:pPr marL="593725" indent="-328613">
              <a:buFont typeface="Wingdings" charset="2"/>
              <a:buChar char="ü"/>
            </a:pPr>
            <a:r>
              <a:rPr lang="en-SG" sz="1800" dirty="0" smtClean="0">
                <a:effectLst>
                  <a:outerShdw blurRad="38100" dist="38100" dir="2700000" algn="tl">
                    <a:srgbClr val="000000">
                      <a:alpha val="43137"/>
                    </a:srgbClr>
                  </a:outerShdw>
                </a:effectLst>
                <a:latin typeface="Century Gothic" pitchFamily="34" charset="0"/>
              </a:rPr>
              <a:t>30 </a:t>
            </a:r>
            <a:r>
              <a:rPr lang="en-SG" sz="1800" dirty="0">
                <a:effectLst>
                  <a:outerShdw blurRad="38100" dist="38100" dir="2700000" algn="tl">
                    <a:srgbClr val="000000">
                      <a:alpha val="43137"/>
                    </a:srgbClr>
                  </a:outerShdw>
                </a:effectLst>
                <a:latin typeface="Century Gothic" pitchFamily="34" charset="0"/>
              </a:rPr>
              <a:t>years of Human resource Management and Strategy Experience at Top Management – C Level</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Experience in establishing (from concept to operations and self sustaining) ‘Learning and Development’ institutes world wide.</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30 years of Training &amp; Development practice</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20 years of Performance management practice</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10 years of Business Process Transformations experience</a:t>
            </a:r>
          </a:p>
          <a:p>
            <a:pPr marL="593725" indent="-328613">
              <a:buFont typeface="Wingdings" charset="2"/>
              <a:buChar char="ü"/>
            </a:pPr>
            <a:r>
              <a:rPr lang="en-SG" sz="1800" dirty="0" smtClean="0">
                <a:effectLst>
                  <a:outerShdw blurRad="38100" dist="38100" dir="2700000" algn="tl">
                    <a:srgbClr val="000000">
                      <a:alpha val="43137"/>
                    </a:srgbClr>
                  </a:outerShdw>
                </a:effectLst>
                <a:latin typeface="Century Gothic" pitchFamily="34" charset="0"/>
              </a:rPr>
              <a:t>10 </a:t>
            </a:r>
            <a:r>
              <a:rPr lang="en-SG" sz="1800" dirty="0">
                <a:effectLst>
                  <a:outerShdw blurRad="38100" dist="38100" dir="2700000" algn="tl">
                    <a:srgbClr val="000000">
                      <a:alpha val="43137"/>
                    </a:srgbClr>
                  </a:outerShdw>
                </a:effectLst>
                <a:latin typeface="Century Gothic" pitchFamily="34" charset="0"/>
              </a:rPr>
              <a:t>years of Manufacturing Operations practice</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15 years of OD/OE experience at both corporate and operations levels</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10 years of large scale organizational transformation experience</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Global knowledge and practice in OD/OE, Leadership, Learning Organization, Executive Coaching, Business Ethics, Cross-Culture, Lean Business Process, KM/</a:t>
            </a:r>
            <a:r>
              <a:rPr lang="en-SG" sz="1800" dirty="0" err="1">
                <a:effectLst>
                  <a:outerShdw blurRad="38100" dist="38100" dir="2700000" algn="tl">
                    <a:srgbClr val="000000">
                      <a:alpha val="43137"/>
                    </a:srgbClr>
                  </a:outerShdw>
                </a:effectLst>
                <a:latin typeface="Century Gothic" pitchFamily="34" charset="0"/>
              </a:rPr>
              <a:t>CoP</a:t>
            </a:r>
            <a:r>
              <a:rPr lang="en-SG" sz="1800" dirty="0">
                <a:effectLst>
                  <a:outerShdw blurRad="38100" dist="38100" dir="2700000" algn="tl">
                    <a:srgbClr val="000000">
                      <a:alpha val="43137"/>
                    </a:srgbClr>
                  </a:outerShdw>
                </a:effectLst>
                <a:latin typeface="Century Gothic" pitchFamily="34" charset="0"/>
              </a:rPr>
              <a:t>/</a:t>
            </a:r>
            <a:r>
              <a:rPr lang="en-SG" sz="1800" dirty="0" err="1">
                <a:effectLst>
                  <a:outerShdw blurRad="38100" dist="38100" dir="2700000" algn="tl">
                    <a:srgbClr val="000000">
                      <a:alpha val="43137"/>
                    </a:srgbClr>
                  </a:outerShdw>
                </a:effectLst>
                <a:latin typeface="Century Gothic" pitchFamily="34" charset="0"/>
              </a:rPr>
              <a:t>CoE</a:t>
            </a:r>
            <a:r>
              <a:rPr lang="en-SG" sz="1800" dirty="0">
                <a:effectLst>
                  <a:outerShdw blurRad="38100" dist="38100" dir="2700000" algn="tl">
                    <a:srgbClr val="000000">
                      <a:alpha val="43137"/>
                    </a:srgbClr>
                  </a:outerShdw>
                </a:effectLst>
                <a:latin typeface="Century Gothic" pitchFamily="34" charset="0"/>
              </a:rPr>
              <a:t>/SB</a:t>
            </a:r>
          </a:p>
          <a:p>
            <a:pPr marL="593725" indent="-328613">
              <a:buFont typeface="Wingdings" charset="2"/>
              <a:buChar char="ü"/>
            </a:pPr>
            <a:r>
              <a:rPr lang="en-SG" sz="1800" dirty="0">
                <a:effectLst>
                  <a:outerShdw blurRad="38100" dist="38100" dir="2700000" algn="tl">
                    <a:srgbClr val="000000">
                      <a:alpha val="43137"/>
                    </a:srgbClr>
                  </a:outerShdw>
                </a:effectLst>
                <a:latin typeface="Century Gothic" pitchFamily="34" charset="0"/>
              </a:rPr>
              <a:t>155 years of combined consulting experience </a:t>
            </a:r>
          </a:p>
        </p:txBody>
      </p:sp>
      <p:sp>
        <p:nvSpPr>
          <p:cNvPr id="4" name="Slide Number Placeholder 3"/>
          <p:cNvSpPr>
            <a:spLocks noGrp="1"/>
          </p:cNvSpPr>
          <p:nvPr>
            <p:ph type="sldNum" sz="quarter" idx="11"/>
          </p:nvPr>
        </p:nvSpPr>
        <p:spPr/>
        <p:txBody>
          <a:bodyPr/>
          <a:lstStyle/>
          <a:p>
            <a:fld id="{2F82CFF4-A97C-477D-88A9-6693E607C3D4}" type="slidenum">
              <a:rPr lang="en-US" smtClean="0"/>
              <a:pPr/>
              <a:t>4</a:t>
            </a:fld>
            <a:endParaRPr lang="en-US" dirty="0"/>
          </a:p>
        </p:txBody>
      </p:sp>
      <p:sp>
        <p:nvSpPr>
          <p:cNvPr id="6" name="Title 1"/>
          <p:cNvSpPr>
            <a:spLocks noGrp="1"/>
          </p:cNvSpPr>
          <p:nvPr>
            <p:ph type="title"/>
          </p:nvPr>
        </p:nvSpPr>
        <p:spPr>
          <a:xfrm>
            <a:off x="1043608" y="-27384"/>
            <a:ext cx="2304256" cy="1512168"/>
          </a:xfrm>
        </p:spPr>
        <p:txBody>
          <a:bodyPr rtlCol="0">
            <a:normAutofit/>
          </a:bodyPr>
          <a:lstStyle/>
          <a:p>
            <a:pPr marL="95250" algn="ctr" eaLnBrk="1" fontAlgn="auto" hangingPunct="1">
              <a:lnSpc>
                <a:spcPct val="100000"/>
              </a:lnSpc>
              <a:spcAft>
                <a:spcPts val="0"/>
              </a:spcAft>
              <a:defRPr/>
            </a:pPr>
            <a:r>
              <a:rPr lang="en-US" sz="3600" b="0" dirty="0" smtClean="0">
                <a:ea typeface="+mj-ea"/>
                <a:cs typeface="+mj-cs"/>
              </a:rPr>
              <a:t>ABOUT US</a:t>
            </a:r>
            <a:endParaRPr lang="en-MY" b="0" dirty="0">
              <a:ea typeface="+mj-ea"/>
              <a:cs typeface="+mj-cs"/>
            </a:endParaRPr>
          </a:p>
        </p:txBody>
      </p:sp>
    </p:spTree>
    <p:extLst>
      <p:ext uri="{BB962C8B-B14F-4D97-AF65-F5344CB8AC3E}">
        <p14:creationId xmlns:p14="http://schemas.microsoft.com/office/powerpoint/2010/main" val="1365150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403648" y="3356992"/>
            <a:ext cx="1872208" cy="17281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chemeClr val="bg1"/>
              </a:solidFill>
            </a:endParaRPr>
          </a:p>
        </p:txBody>
      </p:sp>
      <p:sp>
        <p:nvSpPr>
          <p:cNvPr id="37" name="Rounded Rectangle 36"/>
          <p:cNvSpPr/>
          <p:nvPr/>
        </p:nvSpPr>
        <p:spPr>
          <a:xfrm>
            <a:off x="3491880" y="4869160"/>
            <a:ext cx="2016224" cy="12961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solidFill>
                <a:schemeClr val="bg1"/>
              </a:solidFill>
            </a:endParaRPr>
          </a:p>
        </p:txBody>
      </p:sp>
      <p:sp>
        <p:nvSpPr>
          <p:cNvPr id="36" name="Rounded Rectangle 35"/>
          <p:cNvSpPr/>
          <p:nvPr/>
        </p:nvSpPr>
        <p:spPr>
          <a:xfrm>
            <a:off x="5637295" y="3356992"/>
            <a:ext cx="2016224" cy="165618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solidFill>
                <a:schemeClr val="bg1"/>
              </a:solidFill>
            </a:endParaRPr>
          </a:p>
        </p:txBody>
      </p:sp>
      <p:sp>
        <p:nvSpPr>
          <p:cNvPr id="2" name="Rounded Rectangle 1"/>
          <p:cNvSpPr/>
          <p:nvPr/>
        </p:nvSpPr>
        <p:spPr>
          <a:xfrm>
            <a:off x="3491880" y="2060848"/>
            <a:ext cx="2016224" cy="129614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solidFill>
                <a:schemeClr val="bg1"/>
              </a:solidFill>
            </a:endParaRPr>
          </a:p>
        </p:txBody>
      </p:sp>
      <p:sp>
        <p:nvSpPr>
          <p:cNvPr id="23554" name="Title 1"/>
          <p:cNvSpPr>
            <a:spLocks noGrp="1"/>
          </p:cNvSpPr>
          <p:nvPr>
            <p:ph type="title"/>
          </p:nvPr>
        </p:nvSpPr>
        <p:spPr>
          <a:xfrm>
            <a:off x="179512" y="836712"/>
            <a:ext cx="7848872" cy="504056"/>
          </a:xfrm>
        </p:spPr>
        <p:txBody>
          <a:bodyPr/>
          <a:lstStyle/>
          <a:p>
            <a:pPr>
              <a:lnSpc>
                <a:spcPct val="80000"/>
              </a:lnSpc>
            </a:pPr>
            <a:r>
              <a:rPr lang="en-US" sz="2800" dirty="0" smtClean="0">
                <a:latin typeface="Calibri" charset="0"/>
                <a:ea typeface="MS PGothic" charset="0"/>
              </a:rPr>
              <a:t>OUR </a:t>
            </a:r>
            <a:r>
              <a:rPr lang="en-US" sz="2800" dirty="0">
                <a:latin typeface="Calibri" charset="0"/>
                <a:ea typeface="MS PGothic" charset="0"/>
              </a:rPr>
              <a:t>BUSINESS </a:t>
            </a:r>
            <a:r>
              <a:rPr lang="en-US" sz="2800" dirty="0" smtClean="0">
                <a:latin typeface="Calibri" charset="0"/>
                <a:ea typeface="MS PGothic" charset="0"/>
              </a:rPr>
              <a:t>MODEL &amp; HOLISTIC HR APPROACH</a:t>
            </a:r>
            <a:endParaRPr lang="en-US" sz="2800" dirty="0">
              <a:latin typeface="Calibri" charset="0"/>
              <a:ea typeface="MS PGothic" charset="0"/>
            </a:endParaRPr>
          </a:p>
        </p:txBody>
      </p:sp>
      <p:sp>
        <p:nvSpPr>
          <p:cNvPr id="23555" name="Slide Number Placeholder 2"/>
          <p:cNvSpPr>
            <a:spLocks noGrp="1"/>
          </p:cNvSpPr>
          <p:nvPr>
            <p:ph type="sldNum" sz="quarter" idx="12"/>
          </p:nvPr>
        </p:nvSpPr>
        <p:spPr bwMode="auto">
          <a:xfrm>
            <a:off x="7812360" y="6488308"/>
            <a:ext cx="1197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199058D-D1C3-504D-8F50-E0E88EA18491}" type="slidenum">
              <a:rPr lang="en-US" sz="1200">
                <a:solidFill>
                  <a:srgbClr val="898989"/>
                </a:solidFill>
                <a:cs typeface="Arial" charset="0"/>
              </a:rPr>
              <a:pPr eaLnBrk="1" hangingPunct="1"/>
              <a:t>5</a:t>
            </a:fld>
            <a:endParaRPr lang="en-US" sz="1200" dirty="0">
              <a:solidFill>
                <a:srgbClr val="898989"/>
              </a:solidFill>
              <a:cs typeface="Arial" charset="0"/>
            </a:endParaRPr>
          </a:p>
        </p:txBody>
      </p:sp>
      <p:sp>
        <p:nvSpPr>
          <p:cNvPr id="18" name="TextBox 17"/>
          <p:cNvSpPr txBox="1"/>
          <p:nvPr/>
        </p:nvSpPr>
        <p:spPr>
          <a:xfrm>
            <a:off x="1547663" y="3429000"/>
            <a:ext cx="1512169" cy="276999"/>
          </a:xfrm>
          <a:prstGeom prst="rect">
            <a:avLst/>
          </a:prstGeom>
          <a:noFill/>
          <a:ln w="38100" cmpd="sng">
            <a:noFill/>
          </a:ln>
        </p:spPr>
        <p:txBody>
          <a:bodyPr wrap="square">
            <a:spAutoFit/>
          </a:bodyPr>
          <a:lstStyle/>
          <a:p>
            <a:pPr algn="ctr">
              <a:defRPr/>
            </a:pPr>
            <a:r>
              <a:rPr lang="en-US" sz="1200" b="1" dirty="0">
                <a:solidFill>
                  <a:srgbClr val="FFFFFF"/>
                </a:solidFill>
              </a:rPr>
              <a:t>TRANSFORMATION</a:t>
            </a:r>
          </a:p>
        </p:txBody>
      </p:sp>
      <p:sp>
        <p:nvSpPr>
          <p:cNvPr id="19" name="TextBox 18"/>
          <p:cNvSpPr txBox="1"/>
          <p:nvPr/>
        </p:nvSpPr>
        <p:spPr>
          <a:xfrm>
            <a:off x="3735436" y="2164624"/>
            <a:ext cx="1575704" cy="276999"/>
          </a:xfrm>
          <a:prstGeom prst="rect">
            <a:avLst/>
          </a:prstGeom>
          <a:noFill/>
          <a:ln w="38100" cmpd="sng">
            <a:noFill/>
          </a:ln>
        </p:spPr>
        <p:txBody>
          <a:bodyPr>
            <a:spAutoFit/>
          </a:bodyPr>
          <a:lstStyle/>
          <a:p>
            <a:pPr algn="ctr">
              <a:defRPr/>
            </a:pPr>
            <a:r>
              <a:rPr lang="en-US" sz="1200" b="1" dirty="0">
                <a:solidFill>
                  <a:schemeClr val="bg1"/>
                </a:solidFill>
              </a:rPr>
              <a:t>ACQUIRING TALENTS</a:t>
            </a:r>
          </a:p>
        </p:txBody>
      </p:sp>
      <p:sp>
        <p:nvSpPr>
          <p:cNvPr id="20" name="TextBox 19"/>
          <p:cNvSpPr txBox="1"/>
          <p:nvPr/>
        </p:nvSpPr>
        <p:spPr>
          <a:xfrm>
            <a:off x="5781311" y="3417071"/>
            <a:ext cx="1715485" cy="461665"/>
          </a:xfrm>
          <a:prstGeom prst="rect">
            <a:avLst/>
          </a:prstGeom>
          <a:noFill/>
          <a:ln w="38100" cmpd="sng">
            <a:noFill/>
          </a:ln>
        </p:spPr>
        <p:txBody>
          <a:bodyPr>
            <a:spAutoFit/>
          </a:bodyPr>
          <a:lstStyle/>
          <a:p>
            <a:pPr algn="ctr">
              <a:defRPr/>
            </a:pPr>
            <a:r>
              <a:rPr lang="en-US" sz="1200" b="1" dirty="0">
                <a:solidFill>
                  <a:srgbClr val="FFFFFF"/>
                </a:solidFill>
              </a:rPr>
              <a:t>TALENT MANAGEMENT &amp; DEVELOPMENT</a:t>
            </a:r>
          </a:p>
        </p:txBody>
      </p:sp>
      <p:sp>
        <p:nvSpPr>
          <p:cNvPr id="28" name="TextBox 27"/>
          <p:cNvSpPr txBox="1">
            <a:spLocks noChangeArrowheads="1"/>
          </p:cNvSpPr>
          <p:nvPr/>
        </p:nvSpPr>
        <p:spPr bwMode="auto">
          <a:xfrm>
            <a:off x="1475656" y="3717032"/>
            <a:ext cx="1872208" cy="1316771"/>
          </a:xfrm>
          <a:prstGeom prst="rect">
            <a:avLst/>
          </a:prstGeom>
          <a:noFill/>
          <a:ln>
            <a:noFill/>
          </a:ln>
        </p:spPr>
        <p:txBody>
          <a:bodyPr wrap="square">
            <a:spAutoFit/>
          </a:bodyPr>
          <a:lstStyle>
            <a:lvl1pPr marL="180975" indent="-180975"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95250" indent="-95250" eaLnBrk="1" hangingPunct="1">
              <a:lnSpc>
                <a:spcPct val="80000"/>
              </a:lnSpc>
              <a:buFont typeface="Arial" charset="0"/>
              <a:buChar char="•"/>
            </a:pPr>
            <a:r>
              <a:rPr lang="en-US" sz="1100" dirty="0">
                <a:solidFill>
                  <a:srgbClr val="FFFFFF"/>
                </a:solidFill>
              </a:rPr>
              <a:t>Strategy</a:t>
            </a:r>
          </a:p>
          <a:p>
            <a:pPr marL="95250" indent="-95250" eaLnBrk="1" hangingPunct="1">
              <a:lnSpc>
                <a:spcPct val="80000"/>
              </a:lnSpc>
              <a:buFont typeface="Arial" charset="0"/>
              <a:buChar char="•"/>
            </a:pPr>
            <a:r>
              <a:rPr lang="en-US" sz="1100" dirty="0">
                <a:solidFill>
                  <a:srgbClr val="FFFFFF"/>
                </a:solidFill>
              </a:rPr>
              <a:t>Organizational Design</a:t>
            </a:r>
          </a:p>
          <a:p>
            <a:pPr marL="95250" indent="-95250" eaLnBrk="1" hangingPunct="1">
              <a:lnSpc>
                <a:spcPct val="80000"/>
              </a:lnSpc>
              <a:buFont typeface="Arial" charset="0"/>
              <a:buChar char="•"/>
            </a:pPr>
            <a:r>
              <a:rPr lang="en-US" sz="1100" dirty="0">
                <a:solidFill>
                  <a:srgbClr val="FFFFFF"/>
                </a:solidFill>
              </a:rPr>
              <a:t>Balanced Scorecard</a:t>
            </a:r>
          </a:p>
          <a:p>
            <a:pPr marL="95250" indent="-95250" eaLnBrk="1" hangingPunct="1">
              <a:lnSpc>
                <a:spcPct val="80000"/>
              </a:lnSpc>
              <a:buFont typeface="Arial" charset="0"/>
              <a:buChar char="•"/>
            </a:pPr>
            <a:r>
              <a:rPr lang="en-US" sz="1100" dirty="0">
                <a:solidFill>
                  <a:srgbClr val="FFFFFF"/>
                </a:solidFill>
              </a:rPr>
              <a:t>Performance Management System</a:t>
            </a:r>
          </a:p>
          <a:p>
            <a:pPr marL="95250" indent="-95250" eaLnBrk="1" hangingPunct="1">
              <a:lnSpc>
                <a:spcPct val="80000"/>
              </a:lnSpc>
              <a:buFont typeface="Arial" charset="0"/>
              <a:buChar char="•"/>
            </a:pPr>
            <a:r>
              <a:rPr lang="en-US" sz="1100" dirty="0">
                <a:solidFill>
                  <a:srgbClr val="FFFFFF"/>
                </a:solidFill>
              </a:rPr>
              <a:t>Job Evaluation and Compensation &amp; Benefits Review</a:t>
            </a:r>
          </a:p>
          <a:p>
            <a:pPr marL="95250" indent="-95250" eaLnBrk="1" hangingPunct="1">
              <a:lnSpc>
                <a:spcPct val="80000"/>
              </a:lnSpc>
              <a:buFont typeface="Arial" charset="0"/>
              <a:buChar char="•"/>
            </a:pPr>
            <a:r>
              <a:rPr lang="en-US" sz="1100" dirty="0">
                <a:solidFill>
                  <a:srgbClr val="FFFFFF"/>
                </a:solidFill>
              </a:rPr>
              <a:t>HR Consultancy &amp; Advisory</a:t>
            </a:r>
          </a:p>
        </p:txBody>
      </p:sp>
      <p:sp>
        <p:nvSpPr>
          <p:cNvPr id="29" name="TextBox 28"/>
          <p:cNvSpPr txBox="1"/>
          <p:nvPr/>
        </p:nvSpPr>
        <p:spPr>
          <a:xfrm>
            <a:off x="3491880" y="2492896"/>
            <a:ext cx="2087563" cy="769937"/>
          </a:xfrm>
          <a:prstGeom prst="rect">
            <a:avLst/>
          </a:prstGeom>
          <a:noFill/>
        </p:spPr>
        <p:txBody>
          <a:bodyPr>
            <a:spAutoFit/>
          </a:bodyPr>
          <a:lstStyle/>
          <a:p>
            <a:pPr marL="180975" indent="-180975">
              <a:buFont typeface="Arial"/>
              <a:buChar char="•"/>
              <a:defRPr/>
            </a:pPr>
            <a:r>
              <a:rPr lang="en-US" sz="1100" dirty="0">
                <a:solidFill>
                  <a:schemeClr val="bg1"/>
                </a:solidFill>
              </a:rPr>
              <a:t>Targeted talent recruitment (Managers, senior managers, professionals)</a:t>
            </a:r>
          </a:p>
          <a:p>
            <a:pPr marL="285750" indent="-285750">
              <a:buFont typeface="Arial"/>
              <a:buChar char="•"/>
              <a:defRPr/>
            </a:pPr>
            <a:endParaRPr lang="en-US" sz="1100" dirty="0">
              <a:solidFill>
                <a:schemeClr val="bg1"/>
              </a:solidFill>
            </a:endParaRPr>
          </a:p>
        </p:txBody>
      </p:sp>
      <p:sp>
        <p:nvSpPr>
          <p:cNvPr id="30" name="TextBox 29"/>
          <p:cNvSpPr txBox="1">
            <a:spLocks noChangeArrowheads="1"/>
          </p:cNvSpPr>
          <p:nvPr/>
        </p:nvSpPr>
        <p:spPr bwMode="auto">
          <a:xfrm>
            <a:off x="3634854" y="5493221"/>
            <a:ext cx="1873250" cy="600075"/>
          </a:xfrm>
          <a:prstGeom prst="rect">
            <a:avLst/>
          </a:prstGeom>
          <a:noFill/>
          <a:ln>
            <a:noFill/>
          </a:ln>
        </p:spPr>
        <p:txBody>
          <a:bodyPr>
            <a:spAutoFit/>
          </a:bodyPr>
          <a:lstStyle>
            <a:lvl1pPr marL="90488" indent="-90488"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buFont typeface="Arial" charset="0"/>
              <a:buChar char="•"/>
            </a:pPr>
            <a:r>
              <a:rPr lang="en-US" sz="1100" dirty="0">
                <a:solidFill>
                  <a:srgbClr val="FFFFFF"/>
                </a:solidFill>
              </a:rPr>
              <a:t>Payroll administration</a:t>
            </a:r>
          </a:p>
          <a:p>
            <a:pPr eaLnBrk="1" hangingPunct="1">
              <a:buFont typeface="Arial" charset="0"/>
              <a:buChar char="•"/>
            </a:pPr>
            <a:r>
              <a:rPr lang="en-US" sz="1100" dirty="0">
                <a:solidFill>
                  <a:srgbClr val="FFFFFF"/>
                </a:solidFill>
              </a:rPr>
              <a:t>General HR administration</a:t>
            </a:r>
          </a:p>
          <a:p>
            <a:pPr eaLnBrk="1" hangingPunct="1">
              <a:buFont typeface="Arial" charset="0"/>
              <a:buChar char="•"/>
            </a:pPr>
            <a:r>
              <a:rPr lang="en-US" sz="1100" dirty="0">
                <a:solidFill>
                  <a:srgbClr val="FFFFFF"/>
                </a:solidFill>
              </a:rPr>
              <a:t>Expatriate Management</a:t>
            </a:r>
          </a:p>
        </p:txBody>
      </p:sp>
      <p:sp>
        <p:nvSpPr>
          <p:cNvPr id="31" name="TextBox 30"/>
          <p:cNvSpPr txBox="1">
            <a:spLocks noChangeArrowheads="1"/>
          </p:cNvSpPr>
          <p:nvPr/>
        </p:nvSpPr>
        <p:spPr bwMode="auto">
          <a:xfrm>
            <a:off x="5796136" y="3825370"/>
            <a:ext cx="1944216" cy="1161600"/>
          </a:xfrm>
          <a:prstGeom prst="rect">
            <a:avLst/>
          </a:prstGeom>
          <a:noFill/>
          <a:ln>
            <a:noFill/>
          </a:ln>
        </p:spPr>
        <p:txBody>
          <a:bodyPr wrap="square">
            <a:spAutoFit/>
          </a:bodyPr>
          <a:lstStyle>
            <a:lvl1pPr marL="90488" indent="-90488"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lnSpc>
                <a:spcPct val="90000"/>
              </a:lnSpc>
              <a:buFont typeface="Arial" charset="0"/>
              <a:buChar char="•"/>
            </a:pPr>
            <a:r>
              <a:rPr lang="en-US" sz="1100" dirty="0">
                <a:solidFill>
                  <a:srgbClr val="FFFFFF"/>
                </a:solidFill>
              </a:rPr>
              <a:t>Talent Identification</a:t>
            </a:r>
          </a:p>
          <a:p>
            <a:pPr eaLnBrk="1" hangingPunct="1">
              <a:lnSpc>
                <a:spcPct val="90000"/>
              </a:lnSpc>
              <a:buFont typeface="Arial" charset="0"/>
              <a:buChar char="•"/>
            </a:pPr>
            <a:r>
              <a:rPr lang="en-US" sz="1100" dirty="0">
                <a:solidFill>
                  <a:srgbClr val="FFFFFF"/>
                </a:solidFill>
              </a:rPr>
              <a:t>Talent Assessment</a:t>
            </a:r>
          </a:p>
          <a:p>
            <a:pPr eaLnBrk="1" hangingPunct="1">
              <a:lnSpc>
                <a:spcPct val="90000"/>
              </a:lnSpc>
              <a:buFont typeface="Arial" charset="0"/>
              <a:buChar char="•"/>
            </a:pPr>
            <a:r>
              <a:rPr lang="en-US" sz="1100" dirty="0">
                <a:solidFill>
                  <a:srgbClr val="FFFFFF"/>
                </a:solidFill>
              </a:rPr>
              <a:t>Talent &amp; Career Development</a:t>
            </a:r>
          </a:p>
          <a:p>
            <a:pPr eaLnBrk="1" hangingPunct="1">
              <a:lnSpc>
                <a:spcPct val="90000"/>
              </a:lnSpc>
              <a:buFont typeface="Arial" charset="0"/>
              <a:buChar char="•"/>
            </a:pPr>
            <a:r>
              <a:rPr lang="en-US" sz="1100" dirty="0">
                <a:solidFill>
                  <a:srgbClr val="FFFFFF"/>
                </a:solidFill>
              </a:rPr>
              <a:t>Succession Planning</a:t>
            </a:r>
          </a:p>
          <a:p>
            <a:pPr eaLnBrk="1" hangingPunct="1">
              <a:lnSpc>
                <a:spcPct val="90000"/>
              </a:lnSpc>
              <a:buFont typeface="Arial" charset="0"/>
              <a:buChar char="•"/>
            </a:pPr>
            <a:r>
              <a:rPr lang="en-US" sz="1100" dirty="0">
                <a:solidFill>
                  <a:srgbClr val="FFFFFF"/>
                </a:solidFill>
              </a:rPr>
              <a:t>Coaching/</a:t>
            </a:r>
            <a:r>
              <a:rPr lang="en-US" sz="1100" dirty="0" smtClean="0">
                <a:solidFill>
                  <a:srgbClr val="FFFFFF"/>
                </a:solidFill>
              </a:rPr>
              <a:t>Mentoring</a:t>
            </a:r>
          </a:p>
          <a:p>
            <a:pPr eaLnBrk="1" hangingPunct="1">
              <a:lnSpc>
                <a:spcPct val="90000"/>
              </a:lnSpc>
              <a:buFont typeface="Arial" charset="0"/>
              <a:buChar char="•"/>
            </a:pPr>
            <a:r>
              <a:rPr lang="en-US" sz="1100" dirty="0" smtClean="0">
                <a:solidFill>
                  <a:srgbClr val="FFFFFF"/>
                </a:solidFill>
              </a:rPr>
              <a:t>Leadership Development</a:t>
            </a:r>
            <a:endParaRPr lang="en-US" sz="1100" dirty="0">
              <a:solidFill>
                <a:srgbClr val="FFFFFF"/>
              </a:solidFill>
            </a:endParaRPr>
          </a:p>
        </p:txBody>
      </p:sp>
      <p:sp>
        <p:nvSpPr>
          <p:cNvPr id="32" name="Pentagon 31"/>
          <p:cNvSpPr/>
          <p:nvPr/>
        </p:nvSpPr>
        <p:spPr>
          <a:xfrm>
            <a:off x="7956376" y="2132856"/>
            <a:ext cx="1152128" cy="4104456"/>
          </a:xfrm>
          <a:prstGeom prst="homePlate">
            <a:avLst>
              <a:gd name="adj" fmla="val 21596"/>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028384" y="3861048"/>
            <a:ext cx="912101" cy="523220"/>
          </a:xfrm>
          <a:prstGeom prst="rect">
            <a:avLst/>
          </a:prstGeom>
          <a:noFill/>
        </p:spPr>
        <p:txBody>
          <a:bodyPr wrap="square" rtlCol="0">
            <a:spAutoFit/>
          </a:bodyPr>
          <a:lstStyle/>
          <a:p>
            <a:pPr algn="ctr"/>
            <a:r>
              <a:rPr lang="en-US" sz="1400" b="1" dirty="0" smtClean="0">
                <a:solidFill>
                  <a:srgbClr val="FFFFFF"/>
                </a:solidFill>
              </a:rPr>
              <a:t>BUSINESS RESULTS</a:t>
            </a:r>
            <a:endParaRPr lang="en-US" sz="1400" b="1" dirty="0">
              <a:solidFill>
                <a:srgbClr val="FFFFFF"/>
              </a:solidFill>
            </a:endParaRPr>
          </a:p>
        </p:txBody>
      </p:sp>
      <p:sp>
        <p:nvSpPr>
          <p:cNvPr id="25" name="Pentagon 24"/>
          <p:cNvSpPr/>
          <p:nvPr/>
        </p:nvSpPr>
        <p:spPr>
          <a:xfrm>
            <a:off x="35496" y="2132856"/>
            <a:ext cx="1152128" cy="4104456"/>
          </a:xfrm>
          <a:prstGeom prst="homePlate">
            <a:avLst>
              <a:gd name="adj" fmla="val 28813"/>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07504" y="3933056"/>
            <a:ext cx="1008112" cy="523220"/>
          </a:xfrm>
          <a:prstGeom prst="rect">
            <a:avLst/>
          </a:prstGeom>
          <a:noFill/>
        </p:spPr>
        <p:txBody>
          <a:bodyPr wrap="square" rtlCol="0">
            <a:spAutoFit/>
          </a:bodyPr>
          <a:lstStyle/>
          <a:p>
            <a:pPr algn="ctr"/>
            <a:r>
              <a:rPr lang="en-US" sz="1400" b="1" dirty="0" smtClean="0">
                <a:solidFill>
                  <a:schemeClr val="bg1"/>
                </a:solidFill>
              </a:rPr>
              <a:t>BUSINESS STRATEGY</a:t>
            </a:r>
            <a:endParaRPr lang="en-US" sz="1400" b="1" dirty="0">
              <a:solidFill>
                <a:schemeClr val="bg1"/>
              </a:solidFill>
            </a:endParaRPr>
          </a:p>
        </p:txBody>
      </p:sp>
      <p:sp>
        <p:nvSpPr>
          <p:cNvPr id="27" name="TextBox 26"/>
          <p:cNvSpPr txBox="1"/>
          <p:nvPr/>
        </p:nvSpPr>
        <p:spPr>
          <a:xfrm>
            <a:off x="3706862" y="4917157"/>
            <a:ext cx="1575704" cy="461665"/>
          </a:xfrm>
          <a:prstGeom prst="rect">
            <a:avLst/>
          </a:prstGeom>
          <a:noFill/>
          <a:ln w="38100" cmpd="sng">
            <a:noFill/>
          </a:ln>
        </p:spPr>
        <p:txBody>
          <a:bodyPr>
            <a:spAutoFit/>
          </a:bodyPr>
          <a:lstStyle/>
          <a:p>
            <a:pPr algn="ctr">
              <a:defRPr/>
            </a:pPr>
            <a:r>
              <a:rPr lang="en-US" sz="1200" b="1" dirty="0" smtClean="0">
                <a:solidFill>
                  <a:srgbClr val="FFFFFF"/>
                </a:solidFill>
              </a:rPr>
              <a:t>Human Resource Outsourcing</a:t>
            </a:r>
            <a:endParaRPr lang="en-US" sz="1200" b="1" dirty="0">
              <a:solidFill>
                <a:srgbClr val="FFFFFF"/>
              </a:solidFill>
            </a:endParaRPr>
          </a:p>
        </p:txBody>
      </p:sp>
      <p:sp>
        <p:nvSpPr>
          <p:cNvPr id="3" name="Quad Arrow 2"/>
          <p:cNvSpPr/>
          <p:nvPr/>
        </p:nvSpPr>
        <p:spPr>
          <a:xfrm>
            <a:off x="3491880" y="3429000"/>
            <a:ext cx="1944216" cy="1368152"/>
          </a:xfrm>
          <a:prstGeom prst="quadArrow">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37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7340" y="1628800"/>
            <a:ext cx="8829156" cy="4968552"/>
            <a:chOff x="207340" y="1484784"/>
            <a:chExt cx="8829156" cy="5162675"/>
          </a:xfrm>
        </p:grpSpPr>
        <p:sp>
          <p:nvSpPr>
            <p:cNvPr id="10" name="Alternate Process 9"/>
            <p:cNvSpPr/>
            <p:nvPr/>
          </p:nvSpPr>
          <p:spPr>
            <a:xfrm>
              <a:off x="207340" y="1507891"/>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6" name="Alternate Process 45"/>
            <p:cNvSpPr/>
            <p:nvPr/>
          </p:nvSpPr>
          <p:spPr>
            <a:xfrm>
              <a:off x="1746323" y="1507891"/>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7" name="Alternate Process 46"/>
            <p:cNvSpPr/>
            <p:nvPr/>
          </p:nvSpPr>
          <p:spPr>
            <a:xfrm>
              <a:off x="3272347" y="1484784"/>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8" name="Alternate Process 47"/>
            <p:cNvSpPr/>
            <p:nvPr/>
          </p:nvSpPr>
          <p:spPr>
            <a:xfrm>
              <a:off x="4785414" y="1494934"/>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9" name="Alternate Process 48"/>
            <p:cNvSpPr/>
            <p:nvPr/>
          </p:nvSpPr>
          <p:spPr>
            <a:xfrm>
              <a:off x="6313464" y="1494934"/>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0" name="Alternate Process 49"/>
            <p:cNvSpPr/>
            <p:nvPr/>
          </p:nvSpPr>
          <p:spPr>
            <a:xfrm>
              <a:off x="7753583" y="1484784"/>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1" name="Picture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86" y="1749527"/>
              <a:ext cx="1036698" cy="839491"/>
            </a:xfrm>
            <a:prstGeom prst="rect">
              <a:avLst/>
            </a:prstGeom>
            <a:noFill/>
            <a:ln w="9525">
              <a:noFill/>
              <a:miter lim="800000"/>
              <a:headEnd/>
              <a:tailEnd/>
            </a:ln>
          </p:spPr>
        </p:pic>
        <p:grpSp>
          <p:nvGrpSpPr>
            <p:cNvPr id="2" name="Group 24"/>
            <p:cNvGrpSpPr>
              <a:grpSpLocks/>
            </p:cNvGrpSpPr>
            <p:nvPr/>
          </p:nvGrpSpPr>
          <p:grpSpPr bwMode="auto">
            <a:xfrm>
              <a:off x="1718989" y="1626421"/>
              <a:ext cx="1195327" cy="956981"/>
              <a:chOff x="4309181" y="1830387"/>
              <a:chExt cx="2098625" cy="1530038"/>
            </a:xfrm>
          </p:grpSpPr>
          <p:pic>
            <p:nvPicPr>
              <p:cNvPr id="53" name="Picture 28"/>
              <p:cNvPicPr>
                <a:picLocks noChangeAspect="1"/>
              </p:cNvPicPr>
              <p:nvPr/>
            </p:nvPicPr>
            <p:blipFill>
              <a:blip r:embed="rId4" cstate="print"/>
              <a:srcRect/>
              <a:stretch>
                <a:fillRect/>
              </a:stretch>
            </p:blipFill>
            <p:spPr bwMode="auto">
              <a:xfrm>
                <a:off x="4648519" y="1830387"/>
                <a:ext cx="1759287" cy="1295400"/>
              </a:xfrm>
              <a:prstGeom prst="rect">
                <a:avLst/>
              </a:prstGeom>
              <a:noFill/>
              <a:ln w="9525">
                <a:noFill/>
                <a:miter lim="800000"/>
                <a:headEnd/>
                <a:tailEnd/>
              </a:ln>
            </p:spPr>
          </p:pic>
          <p:sp>
            <p:nvSpPr>
              <p:cNvPr id="54" name="TextBox 23"/>
              <p:cNvSpPr txBox="1">
                <a:spLocks noChangeArrowheads="1"/>
              </p:cNvSpPr>
              <p:nvPr/>
            </p:nvSpPr>
            <p:spPr bwMode="auto">
              <a:xfrm>
                <a:off x="4309181" y="3080947"/>
                <a:ext cx="1658213" cy="279478"/>
              </a:xfrm>
              <a:prstGeom prst="rect">
                <a:avLst/>
              </a:prstGeom>
              <a:noFill/>
              <a:ln w="9525">
                <a:noFill/>
                <a:miter lim="800000"/>
                <a:headEnd/>
                <a:tailEnd/>
              </a:ln>
            </p:spPr>
            <p:txBody>
              <a:bodyPr wrap="none">
                <a:spAutoFit/>
              </a:bodyPr>
              <a:lstStyle/>
              <a:p>
                <a:pPr>
                  <a:spcBef>
                    <a:spcPts val="500"/>
                  </a:spcBef>
                  <a:spcAft>
                    <a:spcPts val="500"/>
                  </a:spcAft>
                </a:pPr>
                <a:r>
                  <a:rPr lang="en-US" sz="1100" dirty="0">
                    <a:solidFill>
                      <a:srgbClr val="000000"/>
                    </a:solidFill>
                    <a:latin typeface="Arial" pitchFamily="34" charset="0"/>
                  </a:rPr>
                  <a:t>UDA Holdings Bhd</a:t>
                </a:r>
                <a:endParaRPr lang="en-US" dirty="0"/>
              </a:p>
            </p:txBody>
          </p:sp>
        </p:grpSp>
        <p:grpSp>
          <p:nvGrpSpPr>
            <p:cNvPr id="3" name="Group 26"/>
            <p:cNvGrpSpPr>
              <a:grpSpLocks/>
            </p:cNvGrpSpPr>
            <p:nvPr/>
          </p:nvGrpSpPr>
          <p:grpSpPr bwMode="auto">
            <a:xfrm>
              <a:off x="3285304" y="1655459"/>
              <a:ext cx="1055094" cy="933559"/>
              <a:chOff x="3357048" y="1824037"/>
              <a:chExt cx="1582421" cy="1578271"/>
            </a:xfrm>
          </p:grpSpPr>
          <p:pic>
            <p:nvPicPr>
              <p:cNvPr id="56" name="Picture 31"/>
              <p:cNvPicPr>
                <a:picLocks noChangeAspect="1"/>
              </p:cNvPicPr>
              <p:nvPr/>
            </p:nvPicPr>
            <p:blipFill>
              <a:blip r:embed="rId5" cstate="print"/>
              <a:srcRect/>
              <a:stretch>
                <a:fillRect/>
              </a:stretch>
            </p:blipFill>
            <p:spPr bwMode="auto">
              <a:xfrm>
                <a:off x="3482975" y="1824037"/>
                <a:ext cx="1360123" cy="1360123"/>
              </a:xfrm>
              <a:prstGeom prst="rect">
                <a:avLst/>
              </a:prstGeom>
              <a:noFill/>
              <a:ln w="9525">
                <a:noFill/>
                <a:miter lim="800000"/>
                <a:headEnd/>
                <a:tailEnd/>
              </a:ln>
            </p:spPr>
          </p:pic>
          <p:sp>
            <p:nvSpPr>
              <p:cNvPr id="57" name="TextBox 25"/>
              <p:cNvSpPr txBox="1">
                <a:spLocks noChangeArrowheads="1"/>
              </p:cNvSpPr>
              <p:nvPr/>
            </p:nvSpPr>
            <p:spPr bwMode="auto">
              <a:xfrm>
                <a:off x="3357048" y="3106121"/>
                <a:ext cx="1582421" cy="296187"/>
              </a:xfrm>
              <a:prstGeom prst="rect">
                <a:avLst/>
              </a:prstGeom>
              <a:noFill/>
              <a:ln w="9525">
                <a:noFill/>
                <a:miter lim="800000"/>
                <a:headEnd/>
                <a:tailEnd/>
              </a:ln>
            </p:spPr>
            <p:txBody>
              <a:bodyPr wrap="none">
                <a:spAutoFit/>
              </a:bodyPr>
              <a:lstStyle/>
              <a:p>
                <a:pPr>
                  <a:spcBef>
                    <a:spcPts val="500"/>
                  </a:spcBef>
                  <a:spcAft>
                    <a:spcPts val="500"/>
                  </a:spcAft>
                </a:pPr>
                <a:r>
                  <a:rPr lang="en-US" sz="1000" dirty="0">
                    <a:solidFill>
                      <a:srgbClr val="000000"/>
                    </a:solidFill>
                    <a:latin typeface="Arial" pitchFamily="34" charset="0"/>
                  </a:rPr>
                  <a:t>Felda Holdings Bhd</a:t>
                </a:r>
                <a:endParaRPr lang="en-US" dirty="0"/>
              </a:p>
            </p:txBody>
          </p:sp>
        </p:grpSp>
        <p:pic>
          <p:nvPicPr>
            <p:cNvPr id="58" name="Picture 22"/>
            <p:cNvPicPr>
              <a:picLocks noChangeAspect="1" noChangeArrowheads="1"/>
            </p:cNvPicPr>
            <p:nvPr/>
          </p:nvPicPr>
          <p:blipFill>
            <a:blip r:embed="rId6" cstate="print"/>
            <a:srcRect/>
            <a:stretch>
              <a:fillRect/>
            </a:stretch>
          </p:blipFill>
          <p:spPr bwMode="auto">
            <a:xfrm>
              <a:off x="4898398" y="1689483"/>
              <a:ext cx="997076" cy="893919"/>
            </a:xfrm>
            <a:prstGeom prst="rect">
              <a:avLst/>
            </a:prstGeom>
            <a:noFill/>
            <a:ln w="9525">
              <a:noFill/>
              <a:miter lim="800000"/>
              <a:headEnd/>
              <a:tailEnd/>
            </a:ln>
          </p:spPr>
        </p:pic>
        <p:grpSp>
          <p:nvGrpSpPr>
            <p:cNvPr id="4" name="Group 28"/>
            <p:cNvGrpSpPr>
              <a:grpSpLocks/>
            </p:cNvGrpSpPr>
            <p:nvPr/>
          </p:nvGrpSpPr>
          <p:grpSpPr bwMode="auto">
            <a:xfrm>
              <a:off x="6553201" y="1626421"/>
              <a:ext cx="826596" cy="1099518"/>
              <a:chOff x="2197100" y="5303837"/>
              <a:chExt cx="1719436" cy="1373536"/>
            </a:xfrm>
          </p:grpSpPr>
          <p:pic>
            <p:nvPicPr>
              <p:cNvPr id="60" name="Picture 2051"/>
              <p:cNvPicPr>
                <a:picLocks noChangeAspect="1"/>
              </p:cNvPicPr>
              <p:nvPr/>
            </p:nvPicPr>
            <p:blipFill>
              <a:blip r:embed="rId7" cstate="print"/>
              <a:srcRect/>
              <a:stretch>
                <a:fillRect/>
              </a:stretch>
            </p:blipFill>
            <p:spPr bwMode="auto">
              <a:xfrm>
                <a:off x="2197100" y="5303837"/>
                <a:ext cx="1719436" cy="1228169"/>
              </a:xfrm>
              <a:prstGeom prst="rect">
                <a:avLst/>
              </a:prstGeom>
              <a:noFill/>
              <a:ln w="9525">
                <a:noFill/>
                <a:miter lim="800000"/>
                <a:headEnd/>
                <a:tailEnd/>
              </a:ln>
            </p:spPr>
          </p:pic>
          <p:sp>
            <p:nvSpPr>
              <p:cNvPr id="61" name="TextBox 27"/>
              <p:cNvSpPr txBox="1">
                <a:spLocks noChangeArrowheads="1"/>
              </p:cNvSpPr>
              <p:nvPr/>
            </p:nvSpPr>
            <p:spPr bwMode="auto">
              <a:xfrm>
                <a:off x="2892057" y="6464106"/>
                <a:ext cx="667496" cy="213267"/>
              </a:xfrm>
              <a:prstGeom prst="rect">
                <a:avLst/>
              </a:prstGeom>
              <a:noFill/>
              <a:ln w="9525">
                <a:noFill/>
                <a:miter lim="800000"/>
                <a:headEnd/>
                <a:tailEnd/>
              </a:ln>
            </p:spPr>
            <p:txBody>
              <a:bodyPr wrap="none">
                <a:spAutoFit/>
              </a:bodyPr>
              <a:lstStyle/>
              <a:p>
                <a:pPr>
                  <a:spcBef>
                    <a:spcPts val="500"/>
                  </a:spcBef>
                  <a:spcAft>
                    <a:spcPts val="500"/>
                  </a:spcAft>
                </a:pPr>
                <a:r>
                  <a:rPr lang="en-US" sz="1000" dirty="0">
                    <a:solidFill>
                      <a:srgbClr val="000000"/>
                    </a:solidFill>
                    <a:latin typeface="Arial" pitchFamily="34" charset="0"/>
                  </a:rPr>
                  <a:t>UNIK</a:t>
                </a:r>
                <a:endParaRPr lang="en-US" dirty="0"/>
              </a:p>
            </p:txBody>
          </p:sp>
        </p:grpSp>
        <p:pic>
          <p:nvPicPr>
            <p:cNvPr id="62" name="Picture 6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582" y="1691997"/>
              <a:ext cx="1282913" cy="917575"/>
            </a:xfrm>
            <a:prstGeom prst="rect">
              <a:avLst/>
            </a:prstGeom>
            <a:noFill/>
            <a:ln>
              <a:noFill/>
            </a:ln>
          </p:spPr>
        </p:pic>
        <p:sp>
          <p:nvSpPr>
            <p:cNvPr id="63" name="Alternate Process 62"/>
            <p:cNvSpPr/>
            <p:nvPr/>
          </p:nvSpPr>
          <p:spPr>
            <a:xfrm>
              <a:off x="4785414" y="2791523"/>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4" name="Alternate Process 63"/>
            <p:cNvSpPr/>
            <p:nvPr/>
          </p:nvSpPr>
          <p:spPr>
            <a:xfrm>
              <a:off x="3369267" y="2761362"/>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5" name="Alternate Process 64"/>
            <p:cNvSpPr/>
            <p:nvPr/>
          </p:nvSpPr>
          <p:spPr>
            <a:xfrm>
              <a:off x="6245835" y="2791523"/>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6" name="Alternate Process 65"/>
            <p:cNvSpPr/>
            <p:nvPr/>
          </p:nvSpPr>
          <p:spPr>
            <a:xfrm>
              <a:off x="7753582" y="2761362"/>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7" name="Alternate Process 66"/>
            <p:cNvSpPr/>
            <p:nvPr/>
          </p:nvSpPr>
          <p:spPr>
            <a:xfrm>
              <a:off x="3369267" y="4100179"/>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8" name="Alternate Process 67"/>
            <p:cNvSpPr/>
            <p:nvPr/>
          </p:nvSpPr>
          <p:spPr>
            <a:xfrm>
              <a:off x="4785414" y="4088627"/>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9" name="Alternate Process 68"/>
            <p:cNvSpPr/>
            <p:nvPr/>
          </p:nvSpPr>
          <p:spPr>
            <a:xfrm>
              <a:off x="6245835" y="4088627"/>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0" name="Alternate Process 69"/>
            <p:cNvSpPr/>
            <p:nvPr/>
          </p:nvSpPr>
          <p:spPr>
            <a:xfrm>
              <a:off x="7753583" y="5376431"/>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1" name="Alternate Process 70"/>
            <p:cNvSpPr/>
            <p:nvPr/>
          </p:nvSpPr>
          <p:spPr>
            <a:xfrm>
              <a:off x="7753582" y="4035646"/>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2" name="Alternate Process 71"/>
            <p:cNvSpPr/>
            <p:nvPr/>
          </p:nvSpPr>
          <p:spPr>
            <a:xfrm>
              <a:off x="1768697" y="2804035"/>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3" name="Alternate Process 72"/>
            <p:cNvSpPr/>
            <p:nvPr/>
          </p:nvSpPr>
          <p:spPr>
            <a:xfrm>
              <a:off x="3272346" y="5376431"/>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4" name="Alternate Process 73"/>
            <p:cNvSpPr/>
            <p:nvPr/>
          </p:nvSpPr>
          <p:spPr>
            <a:xfrm>
              <a:off x="6300192" y="5403192"/>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5" name="Alternate Process 74"/>
            <p:cNvSpPr/>
            <p:nvPr/>
          </p:nvSpPr>
          <p:spPr>
            <a:xfrm>
              <a:off x="4782308" y="5376431"/>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6" name="Alternate Process 75"/>
            <p:cNvSpPr/>
            <p:nvPr/>
          </p:nvSpPr>
          <p:spPr>
            <a:xfrm>
              <a:off x="1795053" y="4088627"/>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7" name="Alternate Process 76"/>
            <p:cNvSpPr/>
            <p:nvPr/>
          </p:nvSpPr>
          <p:spPr>
            <a:xfrm>
              <a:off x="1798158" y="5416454"/>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8" name="Alternate Process 77"/>
            <p:cNvSpPr/>
            <p:nvPr/>
          </p:nvSpPr>
          <p:spPr>
            <a:xfrm>
              <a:off x="207340" y="2804035"/>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9" name="Alternate Process 78"/>
            <p:cNvSpPr/>
            <p:nvPr/>
          </p:nvSpPr>
          <p:spPr>
            <a:xfrm>
              <a:off x="207340" y="4088627"/>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0" name="Alternate Process 79"/>
            <p:cNvSpPr/>
            <p:nvPr/>
          </p:nvSpPr>
          <p:spPr>
            <a:xfrm>
              <a:off x="207340" y="5416454"/>
              <a:ext cx="1282913" cy="1231005"/>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1" name="Picture 2"/>
            <p:cNvPicPr>
              <a:picLocks noChangeAspect="1"/>
            </p:cNvPicPr>
            <p:nvPr/>
          </p:nvPicPr>
          <p:blipFill>
            <a:blip r:embed="rId9" cstate="print"/>
            <a:srcRect/>
            <a:stretch>
              <a:fillRect/>
            </a:stretch>
          </p:blipFill>
          <p:spPr bwMode="auto">
            <a:xfrm>
              <a:off x="7817464" y="2890141"/>
              <a:ext cx="1119140" cy="1040140"/>
            </a:xfrm>
            <a:prstGeom prst="rect">
              <a:avLst/>
            </a:prstGeom>
            <a:noFill/>
            <a:ln w="9525">
              <a:noFill/>
              <a:miter lim="800000"/>
              <a:headEnd/>
              <a:tailEnd/>
            </a:ln>
          </p:spPr>
        </p:pic>
        <p:pic>
          <p:nvPicPr>
            <p:cNvPr id="82" name="Picture 2" descr="Screen Shot 2012-05-30 at 2.17.34 PM.png"/>
            <p:cNvPicPr>
              <a:picLocks noChangeAspect="1"/>
            </p:cNvPicPr>
            <p:nvPr/>
          </p:nvPicPr>
          <p:blipFill>
            <a:blip r:embed="rId10" cstate="print"/>
            <a:srcRect/>
            <a:stretch>
              <a:fillRect/>
            </a:stretch>
          </p:blipFill>
          <p:spPr bwMode="auto">
            <a:xfrm>
              <a:off x="6344472" y="2890141"/>
              <a:ext cx="1085640" cy="1012118"/>
            </a:xfrm>
            <a:prstGeom prst="rect">
              <a:avLst/>
            </a:prstGeom>
            <a:noFill/>
            <a:ln w="9525">
              <a:noFill/>
              <a:miter lim="800000"/>
              <a:headEnd/>
              <a:tailEnd/>
            </a:ln>
          </p:spPr>
        </p:pic>
        <p:pic>
          <p:nvPicPr>
            <p:cNvPr id="83" name="Picture 14"/>
            <p:cNvPicPr>
              <a:picLocks noChangeAspect="1" noChangeArrowheads="1"/>
            </p:cNvPicPr>
            <p:nvPr/>
          </p:nvPicPr>
          <p:blipFill>
            <a:blip r:embed="rId11" cstate="print"/>
            <a:srcRect/>
            <a:stretch>
              <a:fillRect/>
            </a:stretch>
          </p:blipFill>
          <p:spPr bwMode="auto">
            <a:xfrm>
              <a:off x="4785413" y="3003240"/>
              <a:ext cx="1279807" cy="902354"/>
            </a:xfrm>
            <a:prstGeom prst="rect">
              <a:avLst/>
            </a:prstGeom>
            <a:noFill/>
            <a:ln w="9525">
              <a:noFill/>
              <a:miter lim="800000"/>
              <a:headEnd/>
              <a:tailEnd/>
            </a:ln>
          </p:spPr>
        </p:pic>
        <p:pic>
          <p:nvPicPr>
            <p:cNvPr id="84" name="Picture 83"/>
            <p:cNvPicPr>
              <a:picLocks noChangeAspect="1"/>
            </p:cNvPicPr>
            <p:nvPr/>
          </p:nvPicPr>
          <p:blipFill>
            <a:blip r:embed="rId12" cstate="print"/>
            <a:stretch>
              <a:fillRect/>
            </a:stretch>
          </p:blipFill>
          <p:spPr>
            <a:xfrm>
              <a:off x="3463204" y="3024515"/>
              <a:ext cx="1092055" cy="905766"/>
            </a:xfrm>
            <a:prstGeom prst="rect">
              <a:avLst/>
            </a:prstGeom>
          </p:spPr>
        </p:pic>
        <p:pic>
          <p:nvPicPr>
            <p:cNvPr id="85" name="Picture 4"/>
            <p:cNvPicPr>
              <a:picLocks noChangeAspect="1"/>
            </p:cNvPicPr>
            <p:nvPr/>
          </p:nvPicPr>
          <p:blipFill>
            <a:blip r:embed="rId13" cstate="print"/>
            <a:srcRect/>
            <a:stretch>
              <a:fillRect/>
            </a:stretch>
          </p:blipFill>
          <p:spPr bwMode="auto">
            <a:xfrm>
              <a:off x="1912268" y="3003239"/>
              <a:ext cx="1091277" cy="959793"/>
            </a:xfrm>
            <a:prstGeom prst="rect">
              <a:avLst/>
            </a:prstGeom>
            <a:noFill/>
            <a:ln w="9525">
              <a:noFill/>
              <a:miter lim="800000"/>
              <a:headEnd/>
              <a:tailEnd/>
            </a:ln>
          </p:spPr>
        </p:pic>
        <p:pic>
          <p:nvPicPr>
            <p:cNvPr id="86" name="Picture 9" descr="Puncak semangat logo_mp_pst.jpg"/>
            <p:cNvPicPr>
              <a:picLocks noChangeAspect="1"/>
            </p:cNvPicPr>
            <p:nvPr/>
          </p:nvPicPr>
          <p:blipFill>
            <a:blip r:embed="rId14" cstate="print"/>
            <a:srcRect/>
            <a:stretch>
              <a:fillRect/>
            </a:stretch>
          </p:blipFill>
          <p:spPr bwMode="auto">
            <a:xfrm>
              <a:off x="349886" y="2992514"/>
              <a:ext cx="1046492" cy="887212"/>
            </a:xfrm>
            <a:prstGeom prst="rect">
              <a:avLst/>
            </a:prstGeom>
            <a:noFill/>
            <a:ln w="9525">
              <a:noFill/>
              <a:miter lim="800000"/>
              <a:headEnd/>
              <a:tailEnd/>
            </a:ln>
          </p:spPr>
        </p:pic>
        <p:pic>
          <p:nvPicPr>
            <p:cNvPr id="87" name="Picture 1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9886" y="4258361"/>
              <a:ext cx="1036699" cy="1000815"/>
            </a:xfrm>
            <a:prstGeom prst="rect">
              <a:avLst/>
            </a:prstGeom>
            <a:noFill/>
            <a:ln w="9525">
              <a:noFill/>
              <a:miter lim="800000"/>
              <a:headEnd/>
              <a:tailEnd/>
            </a:ln>
          </p:spPr>
        </p:pic>
        <p:pic>
          <p:nvPicPr>
            <p:cNvPr id="88" name="Picture 87"/>
            <p:cNvPicPr>
              <a:picLocks noChangeAspect="1"/>
            </p:cNvPicPr>
            <p:nvPr/>
          </p:nvPicPr>
          <p:blipFill rotWithShape="1">
            <a:blip r:embed="rId16" cstate="print"/>
            <a:srcRect t="17191" r="3822" b="15573"/>
            <a:stretch/>
          </p:blipFill>
          <p:spPr>
            <a:xfrm>
              <a:off x="3463204" y="4263343"/>
              <a:ext cx="1092056" cy="995833"/>
            </a:xfrm>
            <a:prstGeom prst="rect">
              <a:avLst/>
            </a:prstGeom>
          </p:spPr>
        </p:pic>
        <p:pic>
          <p:nvPicPr>
            <p:cNvPr id="90" name="Picture 89"/>
            <p:cNvPicPr>
              <a:picLocks noChangeAspect="1"/>
            </p:cNvPicPr>
            <p:nvPr/>
          </p:nvPicPr>
          <p:blipFill>
            <a:blip r:embed="rId17" cstate="print"/>
            <a:stretch>
              <a:fillRect/>
            </a:stretch>
          </p:blipFill>
          <p:spPr>
            <a:xfrm>
              <a:off x="1795054" y="4124272"/>
              <a:ext cx="1253448" cy="1134904"/>
            </a:xfrm>
            <a:prstGeom prst="rect">
              <a:avLst/>
            </a:prstGeom>
          </p:spPr>
        </p:pic>
        <p:pic>
          <p:nvPicPr>
            <p:cNvPr id="92" name="Picture 20"/>
            <p:cNvPicPr>
              <a:picLocks noChangeAspect="1" noChangeArrowheads="1"/>
            </p:cNvPicPr>
            <p:nvPr/>
          </p:nvPicPr>
          <p:blipFill>
            <a:blip r:embed="rId18" cstate="print"/>
            <a:srcRect/>
            <a:stretch>
              <a:fillRect/>
            </a:stretch>
          </p:blipFill>
          <p:spPr bwMode="auto">
            <a:xfrm>
              <a:off x="255588" y="5621012"/>
              <a:ext cx="1161605" cy="868947"/>
            </a:xfrm>
            <a:prstGeom prst="rect">
              <a:avLst/>
            </a:prstGeom>
            <a:noFill/>
            <a:ln w="9525">
              <a:noFill/>
              <a:miter lim="800000"/>
              <a:headEnd/>
              <a:tailEnd/>
            </a:ln>
          </p:spPr>
        </p:pic>
        <p:pic>
          <p:nvPicPr>
            <p:cNvPr id="93" name="Picture 92"/>
            <p:cNvPicPr>
              <a:picLocks noChangeAspect="1"/>
            </p:cNvPicPr>
            <p:nvPr/>
          </p:nvPicPr>
          <p:blipFill rotWithShape="1">
            <a:blip r:embed="rId19" cstate="print"/>
            <a:srcRect l="6381" t="15845" r="6449" b="19863"/>
            <a:stretch/>
          </p:blipFill>
          <p:spPr>
            <a:xfrm>
              <a:off x="1912268" y="5470115"/>
              <a:ext cx="1091277" cy="1019844"/>
            </a:xfrm>
            <a:prstGeom prst="rect">
              <a:avLst/>
            </a:prstGeom>
          </p:spPr>
        </p:pic>
        <p:pic>
          <p:nvPicPr>
            <p:cNvPr id="94" name="Picture 93"/>
            <p:cNvPicPr>
              <a:picLocks noChangeAspect="1"/>
            </p:cNvPicPr>
            <p:nvPr/>
          </p:nvPicPr>
          <p:blipFill>
            <a:blip r:embed="rId20" cstate="print"/>
            <a:stretch>
              <a:fillRect/>
            </a:stretch>
          </p:blipFill>
          <p:spPr>
            <a:xfrm>
              <a:off x="3369267" y="5621012"/>
              <a:ext cx="1106240" cy="868947"/>
            </a:xfrm>
            <a:prstGeom prst="rect">
              <a:avLst/>
            </a:prstGeom>
          </p:spPr>
        </p:pic>
        <p:pic>
          <p:nvPicPr>
            <p:cNvPr id="96" name="Picture 16" descr="Description: Description: C:\Users\HP\Desktop\Prestariang _ News_files\685_th_prestariang_logo.jpg"/>
            <p:cNvPicPr>
              <a:picLocks noChangeAspect="1" noChangeArrowheads="1"/>
            </p:cNvPicPr>
            <p:nvPr/>
          </p:nvPicPr>
          <p:blipFill>
            <a:blip r:embed="rId21" cstate="print"/>
            <a:srcRect/>
            <a:stretch>
              <a:fillRect/>
            </a:stretch>
          </p:blipFill>
          <p:spPr bwMode="auto">
            <a:xfrm>
              <a:off x="4898398" y="4271155"/>
              <a:ext cx="1110693" cy="872687"/>
            </a:xfrm>
            <a:prstGeom prst="rect">
              <a:avLst/>
            </a:prstGeom>
            <a:noFill/>
            <a:ln w="9525">
              <a:noFill/>
              <a:miter lim="800000"/>
              <a:headEnd/>
              <a:tailEnd/>
            </a:ln>
          </p:spPr>
        </p:pic>
        <p:pic>
          <p:nvPicPr>
            <p:cNvPr id="97" name="Picture 10"/>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403000" y="4194077"/>
              <a:ext cx="976797" cy="1065099"/>
            </a:xfrm>
            <a:prstGeom prst="rect">
              <a:avLst/>
            </a:prstGeom>
            <a:noFill/>
            <a:ln w="9525">
              <a:noFill/>
              <a:miter lim="800000"/>
              <a:headEnd/>
              <a:tailEnd/>
            </a:ln>
          </p:spPr>
        </p:pic>
        <p:pic>
          <p:nvPicPr>
            <p:cNvPr id="98" name="Picture 13"/>
            <p:cNvPicPr>
              <a:picLocks noChangeAspect="1" noChangeArrowheads="1"/>
            </p:cNvPicPr>
            <p:nvPr/>
          </p:nvPicPr>
          <p:blipFill>
            <a:blip r:embed="rId23" cstate="print"/>
            <a:srcRect/>
            <a:stretch>
              <a:fillRect/>
            </a:stretch>
          </p:blipFill>
          <p:spPr bwMode="auto">
            <a:xfrm>
              <a:off x="4870083" y="5475200"/>
              <a:ext cx="1139008" cy="1014759"/>
            </a:xfrm>
            <a:prstGeom prst="rect">
              <a:avLst/>
            </a:prstGeom>
            <a:noFill/>
            <a:ln w="9525">
              <a:noFill/>
              <a:miter lim="800000"/>
              <a:headEnd/>
              <a:tailEnd/>
            </a:ln>
          </p:spPr>
        </p:pic>
        <p:pic>
          <p:nvPicPr>
            <p:cNvPr id="99" name="Picture 98"/>
            <p:cNvPicPr>
              <a:picLocks noChangeAspect="1" noChangeArrowheads="1"/>
            </p:cNvPicPr>
            <p:nvPr/>
          </p:nvPicPr>
          <p:blipFill>
            <a:blip r:embed="rId24" cstate="print"/>
            <a:srcRect/>
            <a:stretch>
              <a:fillRect/>
            </a:stretch>
          </p:blipFill>
          <p:spPr bwMode="auto">
            <a:xfrm>
              <a:off x="7817462" y="4284618"/>
              <a:ext cx="1219032" cy="792162"/>
            </a:xfrm>
            <a:prstGeom prst="rect">
              <a:avLst/>
            </a:prstGeom>
            <a:noFill/>
            <a:ln w="9525">
              <a:noFill/>
              <a:miter lim="800000"/>
              <a:headEnd/>
              <a:tailEnd/>
            </a:ln>
          </p:spPr>
        </p:pic>
        <p:pic>
          <p:nvPicPr>
            <p:cNvPr id="7" name="Picture 6"/>
            <p:cNvPicPr>
              <a:picLocks noChangeAspect="1"/>
            </p:cNvPicPr>
            <p:nvPr/>
          </p:nvPicPr>
          <p:blipFill>
            <a:blip r:embed="rId25"/>
            <a:stretch>
              <a:fillRect/>
            </a:stretch>
          </p:blipFill>
          <p:spPr>
            <a:xfrm>
              <a:off x="7812360" y="5547208"/>
              <a:ext cx="1152128" cy="787400"/>
            </a:xfrm>
            <a:prstGeom prst="rect">
              <a:avLst/>
            </a:prstGeom>
          </p:spPr>
        </p:pic>
        <p:pic>
          <p:nvPicPr>
            <p:cNvPr id="5" name="Picture 4" descr="logo.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00192" y="5574250"/>
              <a:ext cx="1224136" cy="825500"/>
            </a:xfrm>
            <a:prstGeom prst="rect">
              <a:avLst/>
            </a:prstGeom>
          </p:spPr>
        </p:pic>
      </p:grpSp>
      <p:sp>
        <p:nvSpPr>
          <p:cNvPr id="59" name="Title 1"/>
          <p:cNvSpPr>
            <a:spLocks noGrp="1"/>
          </p:cNvSpPr>
          <p:nvPr>
            <p:ph type="title"/>
          </p:nvPr>
        </p:nvSpPr>
        <p:spPr>
          <a:xfrm>
            <a:off x="207340" y="624500"/>
            <a:ext cx="7000842" cy="716268"/>
          </a:xfrm>
          <a:prstGeom prst="round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noAutofit/>
          </a:bodyPr>
          <a:lstStyle/>
          <a:p>
            <a:pPr marL="90488" algn="l">
              <a:lnSpc>
                <a:spcPct val="80000"/>
              </a:lnSpc>
            </a:pPr>
            <a:r>
              <a:rPr lang="en-US" sz="2800" b="1" dirty="0" smtClean="0">
                <a:solidFill>
                  <a:schemeClr val="tx1"/>
                </a:solidFill>
                <a:effectLst>
                  <a:outerShdw blurRad="38100" dist="38100" dir="2700000" algn="tl">
                    <a:srgbClr val="000000">
                      <a:alpha val="43137"/>
                    </a:srgbClr>
                  </a:outerShdw>
                </a:effectLst>
              </a:rPr>
              <a:t/>
            </a:r>
            <a:br>
              <a:rPr lang="en-US" sz="2800" b="1" dirty="0" smtClean="0">
                <a:solidFill>
                  <a:schemeClr val="tx1"/>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OUR CLIENTS</a:t>
            </a:r>
            <a:br>
              <a:rPr lang="en-US" sz="2800" b="1" dirty="0" smtClean="0">
                <a:solidFill>
                  <a:schemeClr val="tx1"/>
                </a:solidFill>
                <a:effectLst>
                  <a:outerShdw blurRad="38100" dist="38100" dir="2700000" algn="tl">
                    <a:srgbClr val="000000">
                      <a:alpha val="43137"/>
                    </a:srgbClr>
                  </a:outerShdw>
                </a:effectLst>
              </a:rPr>
            </a:b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314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23850" y="476673"/>
            <a:ext cx="6480175" cy="720080"/>
          </a:xfrm>
        </p:spPr>
        <p:txBody>
          <a:bodyPr/>
          <a:lstStyle/>
          <a:p>
            <a:r>
              <a:rPr lang="en-US" sz="2800" b="1" dirty="0" smtClean="0"/>
              <a:t>OUR TRANSFORMATION APPROACH</a:t>
            </a:r>
          </a:p>
        </p:txBody>
      </p:sp>
      <p:sp>
        <p:nvSpPr>
          <p:cNvPr id="19458" name="Slide Number Placeholder 2"/>
          <p:cNvSpPr>
            <a:spLocks noGrp="1"/>
          </p:cNvSpPr>
          <p:nvPr>
            <p:ph type="sldNum" sz="quarter" idx="12"/>
          </p:nvPr>
        </p:nvSpPr>
        <p:spPr bwMode="auto">
          <a:xfrm>
            <a:off x="6902450" y="6519863"/>
            <a:ext cx="2133600" cy="365125"/>
          </a:xfrm>
          <a:noFill/>
          <a:ln>
            <a:miter lim="800000"/>
            <a:headEnd/>
            <a:tailEnd/>
          </a:ln>
        </p:spPr>
        <p:txBody>
          <a:bodyPr/>
          <a:lstStyle/>
          <a:p>
            <a:fld id="{DB151F96-9CB4-49BA-A358-A9E769E8094D}" type="slidenum">
              <a:rPr lang="en-US"/>
              <a:pPr/>
              <a:t>7</a:t>
            </a:fld>
            <a:endParaRPr lang="en-US" dirty="0"/>
          </a:p>
        </p:txBody>
      </p:sp>
      <p:sp>
        <p:nvSpPr>
          <p:cNvPr id="4" name="Chevron 3"/>
          <p:cNvSpPr>
            <a:spLocks noChangeArrowheads="1"/>
          </p:cNvSpPr>
          <p:nvPr/>
        </p:nvSpPr>
        <p:spPr bwMode="auto">
          <a:xfrm>
            <a:off x="34925" y="2060575"/>
            <a:ext cx="1800225" cy="2160588"/>
          </a:xfrm>
          <a:prstGeom prst="chevron">
            <a:avLst>
              <a:gd name="adj" fmla="val 19190"/>
            </a:avLst>
          </a:prstGeom>
          <a:no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rgbClr val="000000"/>
              </a:solidFill>
              <a:latin typeface="+mn-lt"/>
              <a:ea typeface="+mn-ea"/>
            </a:endParaRPr>
          </a:p>
        </p:txBody>
      </p:sp>
      <p:sp>
        <p:nvSpPr>
          <p:cNvPr id="9" name="Chevron 8"/>
          <p:cNvSpPr>
            <a:spLocks noChangeArrowheads="1"/>
          </p:cNvSpPr>
          <p:nvPr/>
        </p:nvSpPr>
        <p:spPr bwMode="auto">
          <a:xfrm>
            <a:off x="7235825" y="2060575"/>
            <a:ext cx="1836738" cy="2160588"/>
          </a:xfrm>
          <a:prstGeom prst="chevron">
            <a:avLst>
              <a:gd name="adj" fmla="val 19190"/>
            </a:avLst>
          </a:prstGeom>
          <a:no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rgbClr val="000000"/>
              </a:solidFill>
              <a:latin typeface="+mn-lt"/>
              <a:ea typeface="+mn-ea"/>
            </a:endParaRPr>
          </a:p>
        </p:txBody>
      </p:sp>
      <p:sp>
        <p:nvSpPr>
          <p:cNvPr id="10" name="Chevron 9"/>
          <p:cNvSpPr>
            <a:spLocks noChangeArrowheads="1"/>
          </p:cNvSpPr>
          <p:nvPr/>
        </p:nvSpPr>
        <p:spPr bwMode="auto">
          <a:xfrm>
            <a:off x="3635375" y="2060575"/>
            <a:ext cx="2016125" cy="2160588"/>
          </a:xfrm>
          <a:prstGeom prst="chevron">
            <a:avLst>
              <a:gd name="adj" fmla="val 19190"/>
            </a:avLst>
          </a:prstGeom>
          <a:no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rgbClr val="000000"/>
              </a:solidFill>
              <a:latin typeface="+mn-lt"/>
              <a:ea typeface="+mn-ea"/>
            </a:endParaRPr>
          </a:p>
        </p:txBody>
      </p:sp>
      <p:sp>
        <p:nvSpPr>
          <p:cNvPr id="11" name="Chevron 10"/>
          <p:cNvSpPr>
            <a:spLocks noChangeArrowheads="1"/>
          </p:cNvSpPr>
          <p:nvPr/>
        </p:nvSpPr>
        <p:spPr bwMode="auto">
          <a:xfrm>
            <a:off x="1619250" y="2060575"/>
            <a:ext cx="2160588" cy="2160588"/>
          </a:xfrm>
          <a:prstGeom prst="chevron">
            <a:avLst>
              <a:gd name="adj" fmla="val 16565"/>
            </a:avLst>
          </a:prstGeom>
          <a:no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rgbClr val="000000"/>
              </a:solidFill>
              <a:latin typeface="+mn-lt"/>
              <a:ea typeface="+mn-ea"/>
            </a:endParaRPr>
          </a:p>
        </p:txBody>
      </p:sp>
      <p:sp>
        <p:nvSpPr>
          <p:cNvPr id="12" name="Chevron 11"/>
          <p:cNvSpPr>
            <a:spLocks noChangeArrowheads="1"/>
          </p:cNvSpPr>
          <p:nvPr/>
        </p:nvSpPr>
        <p:spPr bwMode="auto">
          <a:xfrm>
            <a:off x="5508625" y="2060575"/>
            <a:ext cx="1871663" cy="2160588"/>
          </a:xfrm>
          <a:prstGeom prst="chevron">
            <a:avLst>
              <a:gd name="adj" fmla="val 16037"/>
            </a:avLst>
          </a:prstGeom>
          <a:no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rgbClr val="000000"/>
              </a:solidFill>
              <a:latin typeface="+mn-lt"/>
              <a:ea typeface="+mn-ea"/>
            </a:endParaRPr>
          </a:p>
        </p:txBody>
      </p:sp>
      <p:sp>
        <p:nvSpPr>
          <p:cNvPr id="13" name="Rectangle 12"/>
          <p:cNvSpPr/>
          <p:nvPr/>
        </p:nvSpPr>
        <p:spPr>
          <a:xfrm>
            <a:off x="418104" y="2492896"/>
            <a:ext cx="1178327" cy="954107"/>
          </a:xfrm>
          <a:prstGeom prst="rect">
            <a:avLst/>
          </a:prstGeom>
          <a:noFill/>
        </p:spPr>
        <p:txBody>
          <a:bodyPr wrap="none">
            <a:spAutoFit/>
          </a:bodyPr>
          <a:lstStyle/>
          <a:p>
            <a:pPr algn="ctr">
              <a:defRPr/>
            </a:pPr>
            <a:r>
              <a:rPr lang="en-US" sz="3200" b="1" dirty="0">
                <a:solidFill>
                  <a:srgbClr val="000000"/>
                </a:solidFill>
                <a:effectLst>
                  <a:glow rad="63500">
                    <a:schemeClr val="accent1">
                      <a:satMod val="175000"/>
                      <a:alpha val="40000"/>
                    </a:schemeClr>
                  </a:glow>
                </a:effectLst>
                <a:latin typeface="Calibri"/>
                <a:ea typeface="+mn-ea"/>
              </a:rPr>
              <a:t>R</a:t>
            </a:r>
          </a:p>
          <a:p>
            <a:pPr algn="ctr">
              <a:defRPr/>
            </a:pPr>
            <a:r>
              <a:rPr lang="en-US" sz="2400" dirty="0">
                <a:solidFill>
                  <a:srgbClr val="000000"/>
                </a:solidFill>
                <a:latin typeface="Calibri"/>
                <a:ea typeface="+mn-ea"/>
              </a:rPr>
              <a:t>REVIEW</a:t>
            </a:r>
          </a:p>
        </p:txBody>
      </p:sp>
      <p:sp>
        <p:nvSpPr>
          <p:cNvPr id="14" name="Rectangle 13"/>
          <p:cNvSpPr/>
          <p:nvPr/>
        </p:nvSpPr>
        <p:spPr>
          <a:xfrm>
            <a:off x="1908175" y="2492896"/>
            <a:ext cx="1800225" cy="954107"/>
          </a:xfrm>
          <a:prstGeom prst="rect">
            <a:avLst/>
          </a:prstGeom>
          <a:noFill/>
        </p:spPr>
        <p:txBody>
          <a:bodyPr>
            <a:spAutoFit/>
          </a:bodyPr>
          <a:lstStyle/>
          <a:p>
            <a:pPr algn="ctr">
              <a:defRPr/>
            </a:pPr>
            <a:r>
              <a:rPr lang="en-US" sz="3200" b="1" dirty="0">
                <a:solidFill>
                  <a:srgbClr val="000000"/>
                </a:solidFill>
                <a:effectLst>
                  <a:glow rad="63500">
                    <a:schemeClr val="accent1">
                      <a:satMod val="175000"/>
                      <a:alpha val="40000"/>
                    </a:schemeClr>
                  </a:glow>
                </a:effectLst>
                <a:latin typeface="Calibri"/>
                <a:ea typeface="+mn-ea"/>
              </a:rPr>
              <a:t>E</a:t>
            </a:r>
          </a:p>
          <a:p>
            <a:pPr algn="ctr">
              <a:defRPr/>
            </a:pPr>
            <a:r>
              <a:rPr lang="en-US" sz="2400" dirty="0">
                <a:solidFill>
                  <a:srgbClr val="000000"/>
                </a:solidFill>
                <a:latin typeface="Calibri"/>
                <a:ea typeface="+mn-ea"/>
              </a:rPr>
              <a:t>ENERGIZE</a:t>
            </a:r>
          </a:p>
        </p:txBody>
      </p:sp>
      <p:sp>
        <p:nvSpPr>
          <p:cNvPr id="15" name="Rectangle 14"/>
          <p:cNvSpPr/>
          <p:nvPr/>
        </p:nvSpPr>
        <p:spPr>
          <a:xfrm>
            <a:off x="3707904" y="2492896"/>
            <a:ext cx="1944216" cy="1323439"/>
          </a:xfrm>
          <a:prstGeom prst="rect">
            <a:avLst/>
          </a:prstGeom>
          <a:noFill/>
        </p:spPr>
        <p:txBody>
          <a:bodyPr>
            <a:spAutoFit/>
          </a:bodyPr>
          <a:lstStyle/>
          <a:p>
            <a:pPr algn="ctr">
              <a:defRPr/>
            </a:pPr>
            <a:r>
              <a:rPr lang="en-US" sz="3200" b="1" dirty="0">
                <a:solidFill>
                  <a:srgbClr val="000000"/>
                </a:solidFill>
                <a:effectLst>
                  <a:glow rad="63500">
                    <a:schemeClr val="accent1">
                      <a:satMod val="175000"/>
                      <a:alpha val="40000"/>
                    </a:schemeClr>
                  </a:glow>
                </a:effectLst>
                <a:latin typeface="Calibri"/>
                <a:ea typeface="+mn-ea"/>
              </a:rPr>
              <a:t>N</a:t>
            </a:r>
          </a:p>
          <a:p>
            <a:pPr algn="ctr">
              <a:defRPr/>
            </a:pPr>
            <a:r>
              <a:rPr lang="en-US" sz="2400" dirty="0">
                <a:solidFill>
                  <a:srgbClr val="000000"/>
                </a:solidFill>
                <a:latin typeface="Calibri"/>
                <a:ea typeface="+mn-ea"/>
              </a:rPr>
              <a:t>NEW</a:t>
            </a:r>
          </a:p>
          <a:p>
            <a:pPr algn="ctr">
              <a:defRPr/>
            </a:pPr>
            <a:r>
              <a:rPr lang="en-US" sz="2400" dirty="0">
                <a:solidFill>
                  <a:srgbClr val="000000"/>
                </a:solidFill>
                <a:latin typeface="Calibri"/>
                <a:ea typeface="+mn-ea"/>
              </a:rPr>
              <a:t>ALIGNMENT</a:t>
            </a:r>
          </a:p>
        </p:txBody>
      </p:sp>
      <p:sp>
        <p:nvSpPr>
          <p:cNvPr id="16" name="Rectangle 15"/>
          <p:cNvSpPr/>
          <p:nvPr/>
        </p:nvSpPr>
        <p:spPr>
          <a:xfrm>
            <a:off x="5651524" y="2492896"/>
            <a:ext cx="1657350" cy="954107"/>
          </a:xfrm>
          <a:prstGeom prst="rect">
            <a:avLst/>
          </a:prstGeom>
          <a:noFill/>
        </p:spPr>
        <p:txBody>
          <a:bodyPr>
            <a:spAutoFit/>
          </a:bodyPr>
          <a:lstStyle/>
          <a:p>
            <a:pPr algn="ctr">
              <a:defRPr/>
            </a:pPr>
            <a:r>
              <a:rPr lang="en-US" sz="3200" b="1" dirty="0">
                <a:solidFill>
                  <a:srgbClr val="000000"/>
                </a:solidFill>
                <a:effectLst>
                  <a:glow rad="63500">
                    <a:schemeClr val="accent1">
                      <a:satMod val="175000"/>
                      <a:alpha val="40000"/>
                    </a:schemeClr>
                  </a:glow>
                </a:effectLst>
                <a:latin typeface="Calibri"/>
                <a:ea typeface="+mn-ea"/>
              </a:rPr>
              <a:t>E</a:t>
            </a:r>
          </a:p>
          <a:p>
            <a:pPr algn="ctr">
              <a:defRPr/>
            </a:pPr>
            <a:r>
              <a:rPr lang="en-US" sz="2400" dirty="0">
                <a:solidFill>
                  <a:srgbClr val="000000"/>
                </a:solidFill>
                <a:latin typeface="Calibri"/>
                <a:ea typeface="+mn-ea"/>
              </a:rPr>
              <a:t>ENGAGE</a:t>
            </a:r>
          </a:p>
        </p:txBody>
      </p:sp>
      <p:sp>
        <p:nvSpPr>
          <p:cNvPr id="17" name="Rectangle 16"/>
          <p:cNvSpPr/>
          <p:nvPr/>
        </p:nvSpPr>
        <p:spPr>
          <a:xfrm>
            <a:off x="7380733" y="2492896"/>
            <a:ext cx="1655763" cy="954107"/>
          </a:xfrm>
          <a:prstGeom prst="rect">
            <a:avLst/>
          </a:prstGeom>
          <a:noFill/>
        </p:spPr>
        <p:txBody>
          <a:bodyPr>
            <a:spAutoFit/>
          </a:bodyPr>
          <a:lstStyle/>
          <a:p>
            <a:pPr algn="ctr">
              <a:defRPr/>
            </a:pPr>
            <a:r>
              <a:rPr lang="en-US" sz="3200" b="1" dirty="0">
                <a:solidFill>
                  <a:srgbClr val="000000"/>
                </a:solidFill>
                <a:effectLst>
                  <a:glow rad="63500">
                    <a:schemeClr val="accent1">
                      <a:satMod val="175000"/>
                      <a:alpha val="40000"/>
                    </a:schemeClr>
                  </a:glow>
                </a:effectLst>
                <a:latin typeface="Calibri"/>
                <a:ea typeface="+mn-ea"/>
              </a:rPr>
              <a:t>W</a:t>
            </a:r>
          </a:p>
          <a:p>
            <a:pPr algn="ctr">
              <a:defRPr/>
            </a:pPr>
            <a:r>
              <a:rPr lang="en-US" sz="2400" dirty="0">
                <a:solidFill>
                  <a:srgbClr val="000000"/>
                </a:solidFill>
                <a:latin typeface="Calibri"/>
                <a:ea typeface="+mn-ea"/>
              </a:rPr>
              <a:t>WOW!</a:t>
            </a:r>
          </a:p>
        </p:txBody>
      </p:sp>
      <p:sp>
        <p:nvSpPr>
          <p:cNvPr id="18" name="Rectangle 17"/>
          <p:cNvSpPr/>
          <p:nvPr/>
        </p:nvSpPr>
        <p:spPr>
          <a:xfrm>
            <a:off x="-36513" y="4292600"/>
            <a:ext cx="1728788" cy="2247900"/>
          </a:xfrm>
          <a:prstGeom prst="rect">
            <a:avLst/>
          </a:prstGeom>
        </p:spPr>
        <p:txBody>
          <a:bodyPr>
            <a:spAutoFit/>
          </a:bodyPr>
          <a:lstStyle/>
          <a:p>
            <a:pPr marL="180975" indent="-180975">
              <a:buFont typeface="Arial"/>
              <a:buChar char="•"/>
              <a:defRPr/>
            </a:pPr>
            <a:r>
              <a:rPr lang="en-US" sz="1400" i="1" dirty="0">
                <a:latin typeface="Calibri"/>
                <a:ea typeface="+mn-ea"/>
              </a:rPr>
              <a:t>Market landscape, existing Strategies &amp; explore </a:t>
            </a:r>
            <a:r>
              <a:rPr lang="en-US" sz="1400" i="1" dirty="0" smtClean="0">
                <a:latin typeface="Calibri"/>
                <a:ea typeface="+mn-ea"/>
              </a:rPr>
              <a:t>Key </a:t>
            </a:r>
            <a:r>
              <a:rPr lang="en-US" sz="1400" i="1" dirty="0">
                <a:latin typeface="Calibri"/>
                <a:ea typeface="+mn-ea"/>
              </a:rPr>
              <a:t>Result Areas (KRA)</a:t>
            </a:r>
          </a:p>
          <a:p>
            <a:pPr marL="180975" indent="-180975">
              <a:buFont typeface="Arial"/>
              <a:buChar char="•"/>
              <a:defRPr/>
            </a:pPr>
            <a:r>
              <a:rPr lang="en-US" sz="1400" i="1" dirty="0">
                <a:latin typeface="Calibri"/>
                <a:ea typeface="+mn-ea"/>
              </a:rPr>
              <a:t>Talent pool &amp; capabilities</a:t>
            </a:r>
          </a:p>
          <a:p>
            <a:pPr marL="180975" indent="-180975">
              <a:buFont typeface="Arial"/>
              <a:buChar char="•"/>
              <a:defRPr/>
            </a:pPr>
            <a:r>
              <a:rPr lang="en-US" sz="1400" i="1" dirty="0">
                <a:latin typeface="Calibri"/>
                <a:ea typeface="+mn-ea"/>
              </a:rPr>
              <a:t>Current Organization &amp; Management Systems</a:t>
            </a:r>
          </a:p>
        </p:txBody>
      </p:sp>
      <p:sp>
        <p:nvSpPr>
          <p:cNvPr id="19" name="Rectangle 18"/>
          <p:cNvSpPr/>
          <p:nvPr/>
        </p:nvSpPr>
        <p:spPr>
          <a:xfrm>
            <a:off x="1835150" y="4292600"/>
            <a:ext cx="1584325" cy="2032000"/>
          </a:xfrm>
          <a:prstGeom prst="rect">
            <a:avLst/>
          </a:prstGeom>
        </p:spPr>
        <p:txBody>
          <a:bodyPr>
            <a:spAutoFit/>
          </a:bodyPr>
          <a:lstStyle/>
          <a:p>
            <a:pPr marL="180975" indent="-180975">
              <a:buFont typeface="Arial"/>
              <a:buChar char="•"/>
              <a:defRPr/>
            </a:pPr>
            <a:r>
              <a:rPr lang="en-US" sz="1400" i="1" dirty="0">
                <a:latin typeface="Calibri"/>
                <a:ea typeface="+mn-ea"/>
              </a:rPr>
              <a:t>Optimal organization structure</a:t>
            </a:r>
          </a:p>
          <a:p>
            <a:pPr marL="180975" indent="-180975">
              <a:buFont typeface="Arial"/>
              <a:buChar char="•"/>
              <a:defRPr/>
            </a:pPr>
            <a:r>
              <a:rPr lang="en-US" sz="1400" i="1" dirty="0">
                <a:latin typeface="Calibri"/>
                <a:ea typeface="+mn-ea"/>
              </a:rPr>
              <a:t>Management of Performance and its measures</a:t>
            </a:r>
          </a:p>
          <a:p>
            <a:pPr marL="180975" indent="-180975">
              <a:buFont typeface="Arial"/>
              <a:buChar char="•"/>
              <a:defRPr/>
            </a:pPr>
            <a:r>
              <a:rPr lang="en-US" sz="1400" i="1" dirty="0">
                <a:latin typeface="Calibri"/>
                <a:ea typeface="+mn-ea"/>
              </a:rPr>
              <a:t>Jobs and salary structure</a:t>
            </a:r>
          </a:p>
          <a:p>
            <a:pPr marL="180975" indent="-180975">
              <a:buFont typeface="Arial"/>
              <a:buChar char="•"/>
              <a:defRPr/>
            </a:pPr>
            <a:endParaRPr lang="en-US" sz="1400" i="1" dirty="0">
              <a:latin typeface="Calibri"/>
              <a:ea typeface="+mn-ea"/>
            </a:endParaRPr>
          </a:p>
        </p:txBody>
      </p:sp>
      <p:sp>
        <p:nvSpPr>
          <p:cNvPr id="20" name="Rectangle 19"/>
          <p:cNvSpPr/>
          <p:nvPr/>
        </p:nvSpPr>
        <p:spPr>
          <a:xfrm>
            <a:off x="3563938" y="4292600"/>
            <a:ext cx="1439862" cy="1600200"/>
          </a:xfrm>
          <a:prstGeom prst="rect">
            <a:avLst/>
          </a:prstGeom>
        </p:spPr>
        <p:txBody>
          <a:bodyPr>
            <a:spAutoFit/>
          </a:bodyPr>
          <a:lstStyle/>
          <a:p>
            <a:pPr marL="180975" indent="-180975">
              <a:buFont typeface="Arial"/>
              <a:buChar char="•"/>
              <a:defRPr/>
            </a:pPr>
            <a:r>
              <a:rPr lang="en-US" sz="1400" i="1" dirty="0">
                <a:latin typeface="Calibri"/>
                <a:ea typeface="+mn-ea"/>
              </a:rPr>
              <a:t>Facilitate alignment and cascading of Corporate &amp; Divisional Scorecards (KRAs)</a:t>
            </a:r>
          </a:p>
        </p:txBody>
      </p:sp>
      <p:sp>
        <p:nvSpPr>
          <p:cNvPr id="21" name="Rectangle 20"/>
          <p:cNvSpPr/>
          <p:nvPr/>
        </p:nvSpPr>
        <p:spPr>
          <a:xfrm>
            <a:off x="5365750" y="4292600"/>
            <a:ext cx="1798638" cy="2032000"/>
          </a:xfrm>
          <a:prstGeom prst="rect">
            <a:avLst/>
          </a:prstGeom>
        </p:spPr>
        <p:txBody>
          <a:bodyPr>
            <a:spAutoFit/>
          </a:bodyPr>
          <a:lstStyle/>
          <a:p>
            <a:pPr marL="180975" indent="-180975">
              <a:buFont typeface="Arial"/>
              <a:buChar char="•"/>
              <a:defRPr/>
            </a:pPr>
            <a:r>
              <a:rPr lang="en-US" sz="1400" i="1" dirty="0">
                <a:latin typeface="Calibri"/>
                <a:ea typeface="+mn-ea"/>
              </a:rPr>
              <a:t>Organizational Management Review Process (OMDR) for Succession Planning &amp; Talent Management</a:t>
            </a:r>
          </a:p>
          <a:p>
            <a:pPr marL="180975" indent="-180975">
              <a:buFont typeface="Arial"/>
              <a:buChar char="•"/>
              <a:defRPr/>
            </a:pPr>
            <a:r>
              <a:rPr lang="en-US" sz="1400" i="1" dirty="0">
                <a:latin typeface="Calibri"/>
                <a:ea typeface="+mn-ea"/>
              </a:rPr>
              <a:t>Organizational Development Plan</a:t>
            </a:r>
          </a:p>
        </p:txBody>
      </p:sp>
      <p:sp>
        <p:nvSpPr>
          <p:cNvPr id="22" name="Rectangle 21"/>
          <p:cNvSpPr/>
          <p:nvPr/>
        </p:nvSpPr>
        <p:spPr>
          <a:xfrm>
            <a:off x="7019925" y="4292600"/>
            <a:ext cx="1800225" cy="1169551"/>
          </a:xfrm>
          <a:prstGeom prst="rect">
            <a:avLst/>
          </a:prstGeom>
        </p:spPr>
        <p:txBody>
          <a:bodyPr>
            <a:spAutoFit/>
          </a:bodyPr>
          <a:lstStyle/>
          <a:p>
            <a:pPr marL="180975" indent="-180975">
              <a:buFont typeface="Arial"/>
              <a:buChar char="•"/>
              <a:defRPr/>
            </a:pPr>
            <a:r>
              <a:rPr lang="en-US" sz="1400" i="1" dirty="0">
                <a:latin typeface="Calibri"/>
                <a:ea typeface="+mn-ea"/>
              </a:rPr>
              <a:t>Involvement of Top Management, managerial and key staff in the entire renewal proces</a:t>
            </a:r>
            <a:r>
              <a:rPr lang="en-US" sz="1400" i="1" strike="sngStrike" dirty="0">
                <a:latin typeface="Calibri"/>
                <a:ea typeface="+mn-ea"/>
              </a:rPr>
              <a: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lnSpc>
                <a:spcPct val="100000"/>
              </a:lnSpc>
              <a:spcAft>
                <a:spcPts val="0"/>
              </a:spcAft>
              <a:defRPr/>
            </a:pPr>
            <a:r>
              <a:rPr lang="en-US" sz="2800" dirty="0" smtClean="0">
                <a:ea typeface="+mj-ea"/>
                <a:cs typeface="+mj-cs"/>
              </a:rPr>
              <a:t>OUR INSTRUCTIONAL DESIGN APPROACH</a:t>
            </a:r>
            <a:endParaRPr lang="en-MY" sz="2800" dirty="0">
              <a:ea typeface="+mj-ea"/>
              <a:cs typeface="+mj-cs"/>
            </a:endParaRPr>
          </a:p>
        </p:txBody>
      </p:sp>
      <p:sp>
        <p:nvSpPr>
          <p:cNvPr id="1945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E37864B-BA46-FC40-8A04-536AEF510B94}" type="slidenum">
              <a:rPr lang="en-US" sz="1200">
                <a:solidFill>
                  <a:srgbClr val="898989"/>
                </a:solidFill>
              </a:rPr>
              <a:pPr eaLnBrk="1" hangingPunct="1"/>
              <a:t>8</a:t>
            </a:fld>
            <a:endParaRPr lang="en-US" sz="1200">
              <a:solidFill>
                <a:srgbClr val="898989"/>
              </a:solidFill>
            </a:endParaRPr>
          </a:p>
        </p:txBody>
      </p:sp>
      <p:sp>
        <p:nvSpPr>
          <p:cNvPr id="5" name="Pentagon 4"/>
          <p:cNvSpPr/>
          <p:nvPr/>
        </p:nvSpPr>
        <p:spPr>
          <a:xfrm>
            <a:off x="107950" y="1990303"/>
            <a:ext cx="1298575" cy="1150938"/>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1</a:t>
            </a:r>
          </a:p>
          <a:p>
            <a:pPr algn="ctr" fontAlgn="auto">
              <a:spcBef>
                <a:spcPts val="0"/>
              </a:spcBef>
              <a:spcAft>
                <a:spcPts val="0"/>
              </a:spcAft>
              <a:defRPr/>
            </a:pPr>
            <a:r>
              <a:rPr lang="en-US" sz="1400" b="1" dirty="0">
                <a:solidFill>
                  <a:srgbClr val="000000"/>
                </a:solidFill>
              </a:rPr>
              <a:t>3 Days Workshop</a:t>
            </a:r>
            <a:endParaRPr lang="en-MY" sz="1400" b="1" dirty="0">
              <a:solidFill>
                <a:srgbClr val="000000"/>
              </a:solidFill>
            </a:endParaRPr>
          </a:p>
        </p:txBody>
      </p:sp>
      <p:sp>
        <p:nvSpPr>
          <p:cNvPr id="14" name="Rectangle 13"/>
          <p:cNvSpPr/>
          <p:nvPr/>
        </p:nvSpPr>
        <p:spPr>
          <a:xfrm>
            <a:off x="107950" y="3285703"/>
            <a:ext cx="1150938"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MY" sz="1200" b="1" dirty="0">
                <a:solidFill>
                  <a:srgbClr val="002060"/>
                </a:solidFill>
              </a:rPr>
              <a:t>MODULE 1:</a:t>
            </a:r>
          </a:p>
          <a:p>
            <a:pPr fontAlgn="auto">
              <a:spcBef>
                <a:spcPts val="0"/>
              </a:spcBef>
              <a:spcAft>
                <a:spcPts val="0"/>
              </a:spcAft>
              <a:defRPr/>
            </a:pPr>
            <a:r>
              <a:rPr lang="en-MY" sz="1200" dirty="0">
                <a:solidFill>
                  <a:srgbClr val="002060"/>
                </a:solidFill>
              </a:rPr>
              <a:t>Basic instructional design and adult learning concepts</a:t>
            </a:r>
          </a:p>
          <a:p>
            <a:pPr fontAlgn="auto">
              <a:spcBef>
                <a:spcPts val="600"/>
              </a:spcBef>
              <a:spcAft>
                <a:spcPts val="0"/>
              </a:spcAft>
              <a:defRPr/>
            </a:pPr>
            <a:r>
              <a:rPr lang="en-US" sz="1200" b="1" dirty="0">
                <a:solidFill>
                  <a:srgbClr val="002060"/>
                </a:solidFill>
              </a:rPr>
              <a:t>MODULE 2:</a:t>
            </a:r>
            <a:endParaRPr lang="en-MY" sz="1200" b="1" dirty="0">
              <a:solidFill>
                <a:srgbClr val="002060"/>
              </a:solidFill>
            </a:endParaRPr>
          </a:p>
          <a:p>
            <a:pPr fontAlgn="auto">
              <a:spcBef>
                <a:spcPts val="0"/>
              </a:spcBef>
              <a:spcAft>
                <a:spcPts val="0"/>
              </a:spcAft>
              <a:defRPr/>
            </a:pPr>
            <a:r>
              <a:rPr lang="en-MY" sz="1200" dirty="0">
                <a:solidFill>
                  <a:srgbClr val="002060"/>
                </a:solidFill>
              </a:rPr>
              <a:t>Planning instructional design projects</a:t>
            </a:r>
          </a:p>
          <a:p>
            <a:pPr fontAlgn="auto">
              <a:spcBef>
                <a:spcPts val="600"/>
              </a:spcBef>
              <a:spcAft>
                <a:spcPts val="0"/>
              </a:spcAft>
              <a:defRPr/>
            </a:pPr>
            <a:r>
              <a:rPr lang="en-MY" sz="1200" b="1" dirty="0">
                <a:solidFill>
                  <a:srgbClr val="002060"/>
                </a:solidFill>
              </a:rPr>
              <a:t>MODULE 3:</a:t>
            </a:r>
          </a:p>
          <a:p>
            <a:pPr fontAlgn="auto">
              <a:spcBef>
                <a:spcPts val="0"/>
              </a:spcBef>
              <a:spcAft>
                <a:spcPts val="0"/>
              </a:spcAft>
              <a:defRPr/>
            </a:pPr>
            <a:r>
              <a:rPr lang="en-MY" sz="1200" dirty="0">
                <a:solidFill>
                  <a:srgbClr val="002060"/>
                </a:solidFill>
              </a:rPr>
              <a:t>Performing instructional goal and task analysis</a:t>
            </a:r>
          </a:p>
        </p:txBody>
      </p:sp>
      <p:sp>
        <p:nvSpPr>
          <p:cNvPr id="9" name="Pentagon 8"/>
          <p:cNvSpPr/>
          <p:nvPr/>
        </p:nvSpPr>
        <p:spPr>
          <a:xfrm>
            <a:off x="1403350" y="1990303"/>
            <a:ext cx="1296988" cy="1150938"/>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2</a:t>
            </a:r>
          </a:p>
          <a:p>
            <a:pPr algn="ctr" fontAlgn="auto">
              <a:spcBef>
                <a:spcPts val="0"/>
              </a:spcBef>
              <a:spcAft>
                <a:spcPts val="0"/>
              </a:spcAft>
              <a:defRPr/>
            </a:pPr>
            <a:r>
              <a:rPr lang="en-US" sz="1400" b="1" dirty="0">
                <a:solidFill>
                  <a:srgbClr val="000000"/>
                </a:solidFill>
              </a:rPr>
              <a:t>Self-Paced</a:t>
            </a:r>
          </a:p>
          <a:p>
            <a:pPr algn="ctr" fontAlgn="auto">
              <a:spcBef>
                <a:spcPts val="0"/>
              </a:spcBef>
              <a:spcAft>
                <a:spcPts val="0"/>
              </a:spcAft>
              <a:defRPr/>
            </a:pPr>
            <a:r>
              <a:rPr lang="en-US" sz="1400" b="1" dirty="0">
                <a:solidFill>
                  <a:srgbClr val="000000"/>
                </a:solidFill>
              </a:rPr>
              <a:t>Application</a:t>
            </a:r>
            <a:endParaRPr lang="en-MY" sz="1400" b="1" dirty="0">
              <a:solidFill>
                <a:srgbClr val="000000"/>
              </a:solidFill>
            </a:endParaRPr>
          </a:p>
        </p:txBody>
      </p:sp>
      <p:sp>
        <p:nvSpPr>
          <p:cNvPr id="11" name="Pentagon 10"/>
          <p:cNvSpPr/>
          <p:nvPr/>
        </p:nvSpPr>
        <p:spPr>
          <a:xfrm>
            <a:off x="2700338" y="1990303"/>
            <a:ext cx="1298575" cy="1150938"/>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3</a:t>
            </a:r>
          </a:p>
          <a:p>
            <a:pPr algn="ctr" fontAlgn="auto">
              <a:spcBef>
                <a:spcPts val="0"/>
              </a:spcBef>
              <a:spcAft>
                <a:spcPts val="0"/>
              </a:spcAft>
              <a:defRPr/>
            </a:pPr>
            <a:r>
              <a:rPr lang="en-US" sz="1400" b="1" dirty="0">
                <a:solidFill>
                  <a:srgbClr val="000000"/>
                </a:solidFill>
              </a:rPr>
              <a:t>2 Days Workshop</a:t>
            </a:r>
            <a:endParaRPr lang="en-MY" sz="1400" b="1" dirty="0">
              <a:solidFill>
                <a:srgbClr val="000000"/>
              </a:solidFill>
            </a:endParaRPr>
          </a:p>
        </p:txBody>
      </p:sp>
      <p:sp>
        <p:nvSpPr>
          <p:cNvPr id="12" name="Pentagon 11"/>
          <p:cNvSpPr/>
          <p:nvPr/>
        </p:nvSpPr>
        <p:spPr>
          <a:xfrm>
            <a:off x="5292725" y="1990303"/>
            <a:ext cx="1298575" cy="1150938"/>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5</a:t>
            </a:r>
          </a:p>
          <a:p>
            <a:pPr algn="ctr" fontAlgn="auto">
              <a:spcBef>
                <a:spcPts val="0"/>
              </a:spcBef>
              <a:spcAft>
                <a:spcPts val="0"/>
              </a:spcAft>
              <a:defRPr/>
            </a:pPr>
            <a:r>
              <a:rPr lang="en-US" sz="1400" b="1" dirty="0">
                <a:solidFill>
                  <a:srgbClr val="000000"/>
                </a:solidFill>
              </a:rPr>
              <a:t>3 Days Workshop</a:t>
            </a:r>
            <a:endParaRPr lang="en-MY" sz="1400" b="1" dirty="0">
              <a:solidFill>
                <a:srgbClr val="000000"/>
              </a:solidFill>
            </a:endParaRPr>
          </a:p>
        </p:txBody>
      </p:sp>
      <p:sp>
        <p:nvSpPr>
          <p:cNvPr id="13" name="Pentagon 12"/>
          <p:cNvSpPr/>
          <p:nvPr/>
        </p:nvSpPr>
        <p:spPr>
          <a:xfrm>
            <a:off x="3995738" y="1996653"/>
            <a:ext cx="1296987" cy="1152525"/>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4</a:t>
            </a:r>
          </a:p>
          <a:p>
            <a:pPr algn="ctr" fontAlgn="auto">
              <a:spcBef>
                <a:spcPts val="0"/>
              </a:spcBef>
              <a:spcAft>
                <a:spcPts val="0"/>
              </a:spcAft>
              <a:defRPr/>
            </a:pPr>
            <a:r>
              <a:rPr lang="en-US" sz="1400" b="1" dirty="0">
                <a:solidFill>
                  <a:srgbClr val="000000"/>
                </a:solidFill>
              </a:rPr>
              <a:t>Self-Paced</a:t>
            </a:r>
          </a:p>
          <a:p>
            <a:pPr algn="ctr" fontAlgn="auto">
              <a:spcBef>
                <a:spcPts val="0"/>
              </a:spcBef>
              <a:spcAft>
                <a:spcPts val="0"/>
              </a:spcAft>
              <a:defRPr/>
            </a:pPr>
            <a:r>
              <a:rPr lang="en-US" sz="1400" b="1" dirty="0">
                <a:solidFill>
                  <a:srgbClr val="000000"/>
                </a:solidFill>
              </a:rPr>
              <a:t>Application</a:t>
            </a:r>
            <a:endParaRPr lang="en-MY" sz="1400" b="1" dirty="0">
              <a:solidFill>
                <a:srgbClr val="000000"/>
              </a:solidFill>
            </a:endParaRPr>
          </a:p>
        </p:txBody>
      </p:sp>
      <p:sp>
        <p:nvSpPr>
          <p:cNvPr id="15" name="Pentagon 14"/>
          <p:cNvSpPr/>
          <p:nvPr/>
        </p:nvSpPr>
        <p:spPr>
          <a:xfrm>
            <a:off x="7881938" y="1990303"/>
            <a:ext cx="1262062" cy="1150938"/>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7</a:t>
            </a:r>
          </a:p>
          <a:p>
            <a:pPr algn="ctr" fontAlgn="auto">
              <a:spcBef>
                <a:spcPts val="0"/>
              </a:spcBef>
              <a:spcAft>
                <a:spcPts val="0"/>
              </a:spcAft>
              <a:defRPr/>
            </a:pPr>
            <a:r>
              <a:rPr lang="en-US" sz="1400" b="1" dirty="0">
                <a:solidFill>
                  <a:srgbClr val="000000"/>
                </a:solidFill>
              </a:rPr>
              <a:t>2 Days Workshop</a:t>
            </a:r>
            <a:endParaRPr lang="en-MY" sz="1400" b="1" dirty="0">
              <a:solidFill>
                <a:srgbClr val="000000"/>
              </a:solidFill>
            </a:endParaRPr>
          </a:p>
        </p:txBody>
      </p:sp>
      <p:sp>
        <p:nvSpPr>
          <p:cNvPr id="17" name="Pentagon 16"/>
          <p:cNvSpPr/>
          <p:nvPr/>
        </p:nvSpPr>
        <p:spPr>
          <a:xfrm>
            <a:off x="6591300" y="1990303"/>
            <a:ext cx="1290638" cy="1150938"/>
          </a:xfrm>
          <a:prstGeom prst="homePlate">
            <a:avLst>
              <a:gd name="adj" fmla="val 2743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000"/>
                </a:solidFill>
              </a:rPr>
              <a:t>PHASE 6</a:t>
            </a:r>
          </a:p>
          <a:p>
            <a:pPr algn="ctr" fontAlgn="auto">
              <a:spcBef>
                <a:spcPts val="0"/>
              </a:spcBef>
              <a:spcAft>
                <a:spcPts val="0"/>
              </a:spcAft>
              <a:defRPr/>
            </a:pPr>
            <a:r>
              <a:rPr lang="en-US" sz="1400" b="1" dirty="0">
                <a:solidFill>
                  <a:srgbClr val="000000"/>
                </a:solidFill>
              </a:rPr>
              <a:t>Self-Paced</a:t>
            </a:r>
          </a:p>
          <a:p>
            <a:pPr algn="ctr" fontAlgn="auto">
              <a:spcBef>
                <a:spcPts val="0"/>
              </a:spcBef>
              <a:spcAft>
                <a:spcPts val="0"/>
              </a:spcAft>
              <a:defRPr/>
            </a:pPr>
            <a:r>
              <a:rPr lang="en-US" sz="1400" b="1" dirty="0">
                <a:solidFill>
                  <a:srgbClr val="000000"/>
                </a:solidFill>
              </a:rPr>
              <a:t>Application</a:t>
            </a:r>
            <a:endParaRPr lang="en-MY" sz="1400" b="1" dirty="0">
              <a:solidFill>
                <a:srgbClr val="000000"/>
              </a:solidFill>
            </a:endParaRPr>
          </a:p>
        </p:txBody>
      </p:sp>
      <p:sp>
        <p:nvSpPr>
          <p:cNvPr id="18" name="Rectangle 17"/>
          <p:cNvSpPr/>
          <p:nvPr/>
        </p:nvSpPr>
        <p:spPr>
          <a:xfrm>
            <a:off x="2700338" y="3285703"/>
            <a:ext cx="1150937"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MY" sz="1200" b="1" dirty="0">
              <a:solidFill>
                <a:srgbClr val="002060"/>
              </a:solidFill>
            </a:endParaRPr>
          </a:p>
          <a:p>
            <a:pPr fontAlgn="auto">
              <a:spcBef>
                <a:spcPts val="0"/>
              </a:spcBef>
              <a:spcAft>
                <a:spcPts val="0"/>
              </a:spcAft>
              <a:defRPr/>
            </a:pPr>
            <a:endParaRPr lang="en-US" sz="1200" b="1" dirty="0">
              <a:solidFill>
                <a:srgbClr val="002060"/>
              </a:solidFill>
            </a:endParaRPr>
          </a:p>
          <a:p>
            <a:pPr fontAlgn="auto">
              <a:spcBef>
                <a:spcPts val="0"/>
              </a:spcBef>
              <a:spcAft>
                <a:spcPts val="0"/>
              </a:spcAft>
              <a:defRPr/>
            </a:pPr>
            <a:r>
              <a:rPr lang="en-US" sz="1200" b="1" dirty="0">
                <a:solidFill>
                  <a:srgbClr val="002060"/>
                </a:solidFill>
              </a:rPr>
              <a:t>REVIEW ASSIGNMENT</a:t>
            </a:r>
            <a:endParaRPr lang="en-MY" sz="1200" b="1" dirty="0">
              <a:solidFill>
                <a:srgbClr val="002060"/>
              </a:solidFill>
            </a:endParaRPr>
          </a:p>
          <a:p>
            <a:pPr fontAlgn="auto">
              <a:spcBef>
                <a:spcPts val="0"/>
              </a:spcBef>
              <a:spcAft>
                <a:spcPts val="0"/>
              </a:spcAft>
              <a:defRPr/>
            </a:pPr>
            <a:endParaRPr lang="en-MY" sz="1200" b="1" dirty="0">
              <a:solidFill>
                <a:srgbClr val="002060"/>
              </a:solidFill>
            </a:endParaRPr>
          </a:p>
          <a:p>
            <a:pPr fontAlgn="auto">
              <a:spcBef>
                <a:spcPts val="0"/>
              </a:spcBef>
              <a:spcAft>
                <a:spcPts val="0"/>
              </a:spcAft>
              <a:defRPr/>
            </a:pPr>
            <a:r>
              <a:rPr lang="en-MY" sz="1200" b="1" dirty="0">
                <a:solidFill>
                  <a:srgbClr val="002060"/>
                </a:solidFill>
              </a:rPr>
              <a:t>MODULE 4:</a:t>
            </a:r>
          </a:p>
          <a:p>
            <a:pPr fontAlgn="auto">
              <a:spcBef>
                <a:spcPts val="0"/>
              </a:spcBef>
              <a:spcAft>
                <a:spcPts val="0"/>
              </a:spcAft>
              <a:defRPr/>
            </a:pPr>
            <a:r>
              <a:rPr lang="en-MY" sz="1200" dirty="0">
                <a:solidFill>
                  <a:srgbClr val="002060"/>
                </a:solidFill>
              </a:rPr>
              <a:t>Writing instructional performance objectives</a:t>
            </a:r>
          </a:p>
          <a:p>
            <a:pPr fontAlgn="auto">
              <a:spcBef>
                <a:spcPts val="600"/>
              </a:spcBef>
              <a:spcAft>
                <a:spcPts val="0"/>
              </a:spcAft>
              <a:defRPr/>
            </a:pPr>
            <a:r>
              <a:rPr lang="en-US" sz="1200" b="1" dirty="0">
                <a:solidFill>
                  <a:srgbClr val="002060"/>
                </a:solidFill>
              </a:rPr>
              <a:t>MODULE 5:</a:t>
            </a:r>
            <a:endParaRPr lang="en-MY" sz="1200" b="1" dirty="0">
              <a:solidFill>
                <a:srgbClr val="002060"/>
              </a:solidFill>
            </a:endParaRPr>
          </a:p>
          <a:p>
            <a:pPr fontAlgn="auto">
              <a:spcBef>
                <a:spcPts val="0"/>
              </a:spcBef>
              <a:spcAft>
                <a:spcPts val="0"/>
              </a:spcAft>
              <a:defRPr/>
            </a:pPr>
            <a:r>
              <a:rPr lang="en-MY" sz="1200" dirty="0">
                <a:solidFill>
                  <a:srgbClr val="002060"/>
                </a:solidFill>
              </a:rPr>
              <a:t>Develop criterion-referenced test items</a:t>
            </a: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MY" sz="1200" dirty="0">
              <a:solidFill>
                <a:srgbClr val="002060"/>
              </a:solidFill>
            </a:endParaRPr>
          </a:p>
          <a:p>
            <a:pPr fontAlgn="auto">
              <a:spcBef>
                <a:spcPts val="0"/>
              </a:spcBef>
              <a:spcAft>
                <a:spcPts val="0"/>
              </a:spcAft>
              <a:defRPr/>
            </a:pPr>
            <a:endParaRPr lang="en-US" sz="1200" dirty="0">
              <a:solidFill>
                <a:srgbClr val="002060"/>
              </a:solidFill>
            </a:endParaRPr>
          </a:p>
        </p:txBody>
      </p:sp>
      <p:sp>
        <p:nvSpPr>
          <p:cNvPr id="19" name="Rectangle 18"/>
          <p:cNvSpPr/>
          <p:nvPr/>
        </p:nvSpPr>
        <p:spPr>
          <a:xfrm>
            <a:off x="5292725" y="3285703"/>
            <a:ext cx="1152525"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endParaRPr lang="en-US" sz="1200" b="1" dirty="0">
              <a:solidFill>
                <a:srgbClr val="002060"/>
              </a:solidFill>
            </a:endParaRPr>
          </a:p>
          <a:p>
            <a:pPr fontAlgn="auto">
              <a:spcBef>
                <a:spcPts val="600"/>
              </a:spcBef>
              <a:spcAft>
                <a:spcPts val="0"/>
              </a:spcAft>
              <a:defRPr/>
            </a:pPr>
            <a:endParaRPr lang="en-US" sz="1200" b="1" dirty="0">
              <a:solidFill>
                <a:srgbClr val="002060"/>
              </a:solidFill>
            </a:endParaRPr>
          </a:p>
          <a:p>
            <a:pPr fontAlgn="auto">
              <a:spcBef>
                <a:spcPts val="600"/>
              </a:spcBef>
              <a:spcAft>
                <a:spcPts val="0"/>
              </a:spcAft>
              <a:defRPr/>
            </a:pPr>
            <a:r>
              <a:rPr lang="en-US" sz="1200" b="1" dirty="0">
                <a:solidFill>
                  <a:srgbClr val="002060"/>
                </a:solidFill>
              </a:rPr>
              <a:t>REVIEW ASSIGNMENT</a:t>
            </a:r>
          </a:p>
          <a:p>
            <a:pPr fontAlgn="auto">
              <a:spcBef>
                <a:spcPts val="0"/>
              </a:spcBef>
              <a:spcAft>
                <a:spcPts val="0"/>
              </a:spcAft>
              <a:defRPr/>
            </a:pPr>
            <a:endParaRPr lang="en-US" sz="1200" b="1" dirty="0">
              <a:solidFill>
                <a:srgbClr val="002060"/>
              </a:solidFill>
            </a:endParaRPr>
          </a:p>
          <a:p>
            <a:pPr fontAlgn="auto">
              <a:spcBef>
                <a:spcPts val="0"/>
              </a:spcBef>
              <a:spcAft>
                <a:spcPts val="0"/>
              </a:spcAft>
              <a:defRPr/>
            </a:pPr>
            <a:r>
              <a:rPr lang="en-US" sz="1200" b="1" dirty="0">
                <a:solidFill>
                  <a:srgbClr val="002060"/>
                </a:solidFill>
              </a:rPr>
              <a:t>MODULE 6:</a:t>
            </a:r>
            <a:endParaRPr lang="en-MY" sz="1200" b="1" dirty="0">
              <a:solidFill>
                <a:srgbClr val="002060"/>
              </a:solidFill>
            </a:endParaRPr>
          </a:p>
          <a:p>
            <a:pPr fontAlgn="auto">
              <a:spcBef>
                <a:spcPts val="0"/>
              </a:spcBef>
              <a:spcAft>
                <a:spcPts val="0"/>
              </a:spcAft>
              <a:defRPr/>
            </a:pPr>
            <a:r>
              <a:rPr lang="en-MY" sz="1200" dirty="0">
                <a:solidFill>
                  <a:srgbClr val="002060"/>
                </a:solidFill>
              </a:rPr>
              <a:t>Develop instructional strategy</a:t>
            </a:r>
            <a:endParaRPr lang="en-US" sz="1200" dirty="0">
              <a:solidFill>
                <a:srgbClr val="002060"/>
              </a:solidFill>
            </a:endParaRPr>
          </a:p>
          <a:p>
            <a:pPr fontAlgn="auto">
              <a:spcBef>
                <a:spcPts val="0"/>
              </a:spcBef>
              <a:spcAft>
                <a:spcPts val="0"/>
              </a:spcAft>
              <a:defRPr/>
            </a:pPr>
            <a:endParaRPr lang="en-MY" sz="1200" b="1" dirty="0">
              <a:solidFill>
                <a:srgbClr val="002060"/>
              </a:solidFill>
            </a:endParaRPr>
          </a:p>
          <a:p>
            <a:pPr fontAlgn="auto">
              <a:spcBef>
                <a:spcPts val="0"/>
              </a:spcBef>
              <a:spcAft>
                <a:spcPts val="0"/>
              </a:spcAft>
              <a:defRPr/>
            </a:pPr>
            <a:r>
              <a:rPr lang="en-MY" sz="1200" b="1" dirty="0">
                <a:solidFill>
                  <a:srgbClr val="002060"/>
                </a:solidFill>
              </a:rPr>
              <a:t>MODULE 7:</a:t>
            </a:r>
          </a:p>
          <a:p>
            <a:pPr fontAlgn="auto">
              <a:spcBef>
                <a:spcPts val="0"/>
              </a:spcBef>
              <a:spcAft>
                <a:spcPts val="0"/>
              </a:spcAft>
              <a:defRPr/>
            </a:pPr>
            <a:r>
              <a:rPr lang="en-MY" sz="1200" dirty="0">
                <a:solidFill>
                  <a:srgbClr val="002060"/>
                </a:solidFill>
              </a:rPr>
              <a:t>Produce learning  materials </a:t>
            </a:r>
            <a:r>
              <a:rPr lang="en-MY" sz="1050" i="1" dirty="0">
                <a:solidFill>
                  <a:srgbClr val="002060"/>
                </a:solidFill>
              </a:rPr>
              <a:t>(Media Selection &amp; Storyboarding)</a:t>
            </a:r>
          </a:p>
          <a:p>
            <a:pPr fontAlgn="auto">
              <a:spcBef>
                <a:spcPts val="0"/>
              </a:spcBef>
              <a:spcAft>
                <a:spcPts val="0"/>
              </a:spcAft>
              <a:defRPr/>
            </a:pPr>
            <a:r>
              <a:rPr lang="en-US" sz="1200" dirty="0">
                <a:solidFill>
                  <a:srgbClr val="002060"/>
                </a:solidFill>
              </a:rPr>
              <a:t>Pilot-Run Delivery </a:t>
            </a: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MY" sz="1200" dirty="0">
              <a:solidFill>
                <a:srgbClr val="002060"/>
              </a:solidFill>
            </a:endParaRPr>
          </a:p>
        </p:txBody>
      </p:sp>
      <p:sp>
        <p:nvSpPr>
          <p:cNvPr id="20" name="Rectangle 19"/>
          <p:cNvSpPr/>
          <p:nvPr/>
        </p:nvSpPr>
        <p:spPr>
          <a:xfrm>
            <a:off x="7885113" y="3285703"/>
            <a:ext cx="1152525"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endParaRPr lang="en-US" sz="1200" b="1" dirty="0">
              <a:solidFill>
                <a:srgbClr val="002060"/>
              </a:solidFill>
            </a:endParaRPr>
          </a:p>
          <a:p>
            <a:pPr fontAlgn="auto">
              <a:spcBef>
                <a:spcPts val="600"/>
              </a:spcBef>
              <a:spcAft>
                <a:spcPts val="0"/>
              </a:spcAft>
              <a:defRPr/>
            </a:pPr>
            <a:r>
              <a:rPr lang="en-US" sz="1200" b="1" dirty="0">
                <a:solidFill>
                  <a:srgbClr val="002060"/>
                </a:solidFill>
              </a:rPr>
              <a:t>REVIEW ASSIGNMENT</a:t>
            </a:r>
          </a:p>
          <a:p>
            <a:pPr fontAlgn="auto">
              <a:spcBef>
                <a:spcPts val="0"/>
              </a:spcBef>
              <a:spcAft>
                <a:spcPts val="0"/>
              </a:spcAft>
              <a:defRPr/>
            </a:pPr>
            <a:endParaRPr lang="en-US" sz="1200" b="1" dirty="0">
              <a:solidFill>
                <a:srgbClr val="002060"/>
              </a:solidFill>
            </a:endParaRPr>
          </a:p>
          <a:p>
            <a:pPr fontAlgn="auto">
              <a:spcBef>
                <a:spcPts val="0"/>
              </a:spcBef>
              <a:spcAft>
                <a:spcPts val="0"/>
              </a:spcAft>
              <a:defRPr/>
            </a:pPr>
            <a:r>
              <a:rPr lang="en-US" sz="1200" b="1" dirty="0">
                <a:solidFill>
                  <a:srgbClr val="002060"/>
                </a:solidFill>
              </a:rPr>
              <a:t>MODULE 8:</a:t>
            </a:r>
            <a:endParaRPr lang="en-MY" sz="1200" b="1" dirty="0">
              <a:solidFill>
                <a:srgbClr val="002060"/>
              </a:solidFill>
            </a:endParaRPr>
          </a:p>
          <a:p>
            <a:pPr fontAlgn="auto">
              <a:spcBef>
                <a:spcPts val="0"/>
              </a:spcBef>
              <a:spcAft>
                <a:spcPts val="0"/>
              </a:spcAft>
              <a:defRPr/>
            </a:pPr>
            <a:r>
              <a:rPr lang="en-MY" sz="1200" dirty="0">
                <a:solidFill>
                  <a:srgbClr val="002060"/>
                </a:solidFill>
              </a:rPr>
              <a:t>Develop and conduct course evaluation</a:t>
            </a: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US" sz="1200" dirty="0">
              <a:solidFill>
                <a:srgbClr val="002060"/>
              </a:solidFill>
            </a:endParaRPr>
          </a:p>
          <a:p>
            <a:pPr fontAlgn="auto">
              <a:spcBef>
                <a:spcPts val="0"/>
              </a:spcBef>
              <a:spcAft>
                <a:spcPts val="0"/>
              </a:spcAft>
              <a:defRPr/>
            </a:pPr>
            <a:endParaRPr lang="en-MY" sz="1200" dirty="0">
              <a:solidFill>
                <a:srgbClr val="002060"/>
              </a:solidFill>
            </a:endParaRPr>
          </a:p>
        </p:txBody>
      </p:sp>
      <p:sp>
        <p:nvSpPr>
          <p:cNvPr id="21" name="Rectangle 20"/>
          <p:cNvSpPr/>
          <p:nvPr/>
        </p:nvSpPr>
        <p:spPr>
          <a:xfrm>
            <a:off x="1403350" y="3285703"/>
            <a:ext cx="1152525"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b="1" dirty="0">
                <a:solidFill>
                  <a:schemeClr val="tx1"/>
                </a:solidFill>
              </a:rPr>
              <a:t>Assignment 1:</a:t>
            </a:r>
          </a:p>
          <a:p>
            <a:pPr algn="ctr" fontAlgn="auto">
              <a:spcBef>
                <a:spcPts val="0"/>
              </a:spcBef>
              <a:spcAft>
                <a:spcPts val="0"/>
              </a:spcAft>
              <a:defRPr/>
            </a:pPr>
            <a:endParaRPr lang="en-US" sz="1100" dirty="0">
              <a:solidFill>
                <a:schemeClr val="tx1"/>
              </a:solidFill>
            </a:endParaRPr>
          </a:p>
          <a:p>
            <a:pPr marL="82550" indent="-82550" fontAlgn="auto">
              <a:spcBef>
                <a:spcPts val="0"/>
              </a:spcBef>
              <a:spcAft>
                <a:spcPts val="0"/>
              </a:spcAft>
              <a:buFont typeface="+mj-lt"/>
              <a:buAutoNum type="arabicPeriod"/>
              <a:defRPr/>
            </a:pPr>
            <a:r>
              <a:rPr lang="en-MY" sz="1100" dirty="0">
                <a:solidFill>
                  <a:schemeClr val="tx1"/>
                </a:solidFill>
              </a:rPr>
              <a:t>Facilitate a design session with key stakeholders, subject matter experts, and project teams.</a:t>
            </a:r>
            <a:endParaRPr lang="en-US" sz="1100" dirty="0">
              <a:solidFill>
                <a:schemeClr val="tx1"/>
              </a:solidFill>
            </a:endParaRPr>
          </a:p>
          <a:p>
            <a:pPr marL="82550" indent="-82550" fontAlgn="auto">
              <a:spcBef>
                <a:spcPts val="600"/>
              </a:spcBef>
              <a:spcAft>
                <a:spcPts val="0"/>
              </a:spcAft>
              <a:buFont typeface="+mj-lt"/>
              <a:buAutoNum type="arabicPeriod"/>
              <a:defRPr/>
            </a:pPr>
            <a:r>
              <a:rPr lang="en-US" sz="1100" dirty="0">
                <a:solidFill>
                  <a:schemeClr val="tx1"/>
                </a:solidFill>
              </a:rPr>
              <a:t>Perform a goal &amp; task analysis  for an identified design project (Design Document 1)</a:t>
            </a:r>
          </a:p>
          <a:p>
            <a:pPr marL="82550" indent="-82550" fontAlgn="auto">
              <a:spcBef>
                <a:spcPts val="600"/>
              </a:spcBef>
              <a:spcAft>
                <a:spcPts val="0"/>
              </a:spcAft>
              <a:buFont typeface="+mj-lt"/>
              <a:buAutoNum type="arabicPeriod"/>
              <a:defRPr/>
            </a:pPr>
            <a:endParaRPr lang="en-US" sz="1100" dirty="0">
              <a:solidFill>
                <a:schemeClr val="tx1"/>
              </a:solidFill>
            </a:endParaRPr>
          </a:p>
        </p:txBody>
      </p:sp>
      <p:sp>
        <p:nvSpPr>
          <p:cNvPr id="22" name="Rectangle 21"/>
          <p:cNvSpPr/>
          <p:nvPr/>
        </p:nvSpPr>
        <p:spPr>
          <a:xfrm>
            <a:off x="3986213" y="3285703"/>
            <a:ext cx="1152525"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b="1" dirty="0">
                <a:solidFill>
                  <a:schemeClr val="tx1"/>
                </a:solidFill>
              </a:rPr>
              <a:t>Assignment 2:</a:t>
            </a:r>
          </a:p>
          <a:p>
            <a:pPr algn="ctr" fontAlgn="auto">
              <a:spcBef>
                <a:spcPts val="0"/>
              </a:spcBef>
              <a:spcAft>
                <a:spcPts val="0"/>
              </a:spcAft>
              <a:defRPr/>
            </a:pPr>
            <a:endParaRPr lang="en-US" sz="1100" dirty="0">
              <a:solidFill>
                <a:schemeClr val="tx1"/>
              </a:solidFill>
            </a:endParaRPr>
          </a:p>
          <a:p>
            <a:pPr marL="82550" indent="-82550" fontAlgn="auto">
              <a:spcBef>
                <a:spcPts val="0"/>
              </a:spcBef>
              <a:spcAft>
                <a:spcPts val="0"/>
              </a:spcAft>
              <a:buFont typeface="+mj-lt"/>
              <a:buAutoNum type="arabicPeriod"/>
              <a:defRPr/>
            </a:pPr>
            <a:r>
              <a:rPr lang="en-MY" sz="1100" dirty="0">
                <a:solidFill>
                  <a:schemeClr val="tx1"/>
                </a:solidFill>
              </a:rPr>
              <a:t>Write concise and effective  performance objectives. (Design Document 2)</a:t>
            </a:r>
            <a:endParaRPr lang="en-US" sz="1100" dirty="0">
              <a:solidFill>
                <a:schemeClr val="tx1"/>
              </a:solidFill>
            </a:endParaRPr>
          </a:p>
          <a:p>
            <a:pPr marL="82550" indent="-82550" fontAlgn="auto">
              <a:spcBef>
                <a:spcPts val="600"/>
              </a:spcBef>
              <a:spcAft>
                <a:spcPts val="0"/>
              </a:spcAft>
              <a:buFont typeface="+mj-lt"/>
              <a:buAutoNum type="arabicPeriod"/>
              <a:defRPr/>
            </a:pPr>
            <a:r>
              <a:rPr lang="en-US" sz="1100" dirty="0">
                <a:solidFill>
                  <a:schemeClr val="tx1"/>
                </a:solidFill>
              </a:rPr>
              <a:t>Develop criterion-referenced test items     (Design Document 3)</a:t>
            </a:r>
          </a:p>
          <a:p>
            <a:pPr marL="82550" indent="-82550" fontAlgn="auto">
              <a:spcBef>
                <a:spcPts val="600"/>
              </a:spcBef>
              <a:spcAft>
                <a:spcPts val="0"/>
              </a:spcAft>
              <a:buFont typeface="+mj-lt"/>
              <a:buAutoNum type="arabicPeriod"/>
              <a:defRPr/>
            </a:pPr>
            <a:endParaRPr lang="en-US" sz="1100" dirty="0">
              <a:solidFill>
                <a:schemeClr val="tx1"/>
              </a:solidFill>
            </a:endParaRPr>
          </a:p>
          <a:p>
            <a:pPr marL="82550" indent="-82550" fontAlgn="auto">
              <a:spcBef>
                <a:spcPts val="600"/>
              </a:spcBef>
              <a:spcAft>
                <a:spcPts val="0"/>
              </a:spcAft>
              <a:buFont typeface="+mj-lt"/>
              <a:buAutoNum type="arabicPeriod"/>
              <a:defRPr/>
            </a:pPr>
            <a:endParaRPr lang="en-US" sz="1100" dirty="0">
              <a:solidFill>
                <a:schemeClr val="tx1"/>
              </a:solidFill>
            </a:endParaRPr>
          </a:p>
        </p:txBody>
      </p:sp>
      <p:sp>
        <p:nvSpPr>
          <p:cNvPr id="23" name="Rectangle 22"/>
          <p:cNvSpPr/>
          <p:nvPr/>
        </p:nvSpPr>
        <p:spPr>
          <a:xfrm>
            <a:off x="6569075" y="3285703"/>
            <a:ext cx="1152525" cy="3095625"/>
          </a:xfrm>
          <a:prstGeom prst="rect">
            <a:avLst/>
          </a:prstGeom>
          <a:solidFill>
            <a:srgbClr val="FFFFFF"/>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b="1" dirty="0">
                <a:solidFill>
                  <a:schemeClr val="tx1"/>
                </a:solidFill>
              </a:rPr>
              <a:t>Assignment 3:</a:t>
            </a:r>
            <a:endParaRPr lang="en-US" sz="1100" dirty="0">
              <a:solidFill>
                <a:schemeClr val="tx1"/>
              </a:solidFill>
            </a:endParaRPr>
          </a:p>
          <a:p>
            <a:pPr marL="82550" indent="-82550" fontAlgn="auto">
              <a:spcBef>
                <a:spcPts val="0"/>
              </a:spcBef>
              <a:spcAft>
                <a:spcPts val="0"/>
              </a:spcAft>
              <a:buFont typeface="+mj-lt"/>
              <a:buAutoNum type="arabicPeriod"/>
              <a:defRPr/>
            </a:pPr>
            <a:r>
              <a:rPr lang="en-US" sz="1100" dirty="0">
                <a:solidFill>
                  <a:schemeClr val="tx1"/>
                </a:solidFill>
              </a:rPr>
              <a:t>Develop instructional strategy            (Design Document 4)</a:t>
            </a:r>
          </a:p>
          <a:p>
            <a:pPr marL="82550" indent="-82550" fontAlgn="auto">
              <a:spcBef>
                <a:spcPts val="600"/>
              </a:spcBef>
              <a:spcAft>
                <a:spcPts val="0"/>
              </a:spcAft>
              <a:buFont typeface="+mj-lt"/>
              <a:buAutoNum type="arabicPeriod"/>
              <a:defRPr/>
            </a:pPr>
            <a:r>
              <a:rPr lang="en-US" sz="1100" dirty="0">
                <a:solidFill>
                  <a:schemeClr val="tx1"/>
                </a:solidFill>
              </a:rPr>
              <a:t>Develop and produce the course or learning materials , includes: Participant &amp; Instructor guides and Course Procedures</a:t>
            </a:r>
          </a:p>
        </p:txBody>
      </p:sp>
    </p:spTree>
    <p:extLst>
      <p:ext uri="{BB962C8B-B14F-4D97-AF65-F5344CB8AC3E}">
        <p14:creationId xmlns:p14="http://schemas.microsoft.com/office/powerpoint/2010/main" val="7621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79512" y="562868"/>
            <a:ext cx="6660232" cy="561876"/>
          </a:xfrm>
        </p:spPr>
        <p:txBody>
          <a:bodyPr/>
          <a:lstStyle/>
          <a:p>
            <a:pPr marL="0">
              <a:lnSpc>
                <a:spcPct val="100000"/>
              </a:lnSpc>
            </a:pPr>
            <a:r>
              <a:rPr lang="en-US" sz="2400" dirty="0" smtClean="0"/>
              <a:t>OUR PERFORMANCE MANAGEMENT APPROACH</a:t>
            </a:r>
            <a:endParaRPr lang="en-US" sz="2800" dirty="0" smtClean="0"/>
          </a:p>
        </p:txBody>
      </p:sp>
      <p:sp>
        <p:nvSpPr>
          <p:cNvPr id="36866" name="Content Placeholder 2"/>
          <p:cNvSpPr>
            <a:spLocks noGrp="1"/>
          </p:cNvSpPr>
          <p:nvPr>
            <p:ph idx="1"/>
          </p:nvPr>
        </p:nvSpPr>
        <p:spPr>
          <a:xfrm>
            <a:off x="323850" y="1773238"/>
            <a:ext cx="8496300" cy="4824412"/>
          </a:xfrm>
        </p:spPr>
        <p:txBody>
          <a:bodyPr/>
          <a:lstStyle/>
          <a:p>
            <a:r>
              <a:rPr lang="en-US" sz="2800" dirty="0" smtClean="0"/>
              <a:t>Develop Performance Management System</a:t>
            </a:r>
          </a:p>
          <a:p>
            <a:pPr lvl="1"/>
            <a:r>
              <a:rPr lang="en-US" sz="2400" dirty="0" smtClean="0"/>
              <a:t>Review the existing performance management system and propose a </a:t>
            </a:r>
            <a:r>
              <a:rPr lang="en-US" sz="2400" dirty="0" smtClean="0">
                <a:solidFill>
                  <a:srgbClr val="000000"/>
                </a:solidFill>
              </a:rPr>
              <a:t>modified or </a:t>
            </a:r>
            <a:r>
              <a:rPr lang="en-US" sz="2400" dirty="0" smtClean="0"/>
              <a:t>new system (if necessary).</a:t>
            </a:r>
          </a:p>
          <a:p>
            <a:pPr lvl="1"/>
            <a:r>
              <a:rPr lang="en-US" sz="2400" dirty="0" smtClean="0"/>
              <a:t>Develop and propose a </a:t>
            </a:r>
            <a:r>
              <a:rPr lang="en-US" sz="2400" dirty="0" smtClean="0">
                <a:solidFill>
                  <a:srgbClr val="000000"/>
                </a:solidFill>
              </a:rPr>
              <a:t>modified or </a:t>
            </a:r>
            <a:r>
              <a:rPr lang="en-US" sz="2400" dirty="0" smtClean="0"/>
              <a:t>new performance management system and relevant competencies.</a:t>
            </a:r>
          </a:p>
          <a:p>
            <a:r>
              <a:rPr lang="en-US" sz="2800" dirty="0" smtClean="0"/>
              <a:t>Facilitate Performance Management workshops</a:t>
            </a:r>
          </a:p>
          <a:p>
            <a:pPr lvl="1"/>
            <a:r>
              <a:rPr lang="en-US" sz="2400" dirty="0" smtClean="0"/>
              <a:t>Plan and organize the performance management workshops.</a:t>
            </a:r>
          </a:p>
          <a:p>
            <a:pPr lvl="1"/>
            <a:r>
              <a:rPr lang="en-US" sz="2400" dirty="0" smtClean="0"/>
              <a:t>Facilitate the performance management workshops for all people managers </a:t>
            </a:r>
          </a:p>
          <a:p>
            <a:pPr lvl="1"/>
            <a:r>
              <a:rPr lang="en-US" sz="2400" dirty="0" smtClean="0"/>
              <a:t>Aligned Divisional Scorecards cascaded into individual Key Performance Indicators for all people managers</a:t>
            </a:r>
          </a:p>
          <a:p>
            <a:endParaRPr lang="en-US" sz="2800" dirty="0" smtClean="0"/>
          </a:p>
        </p:txBody>
      </p:sp>
      <p:sp>
        <p:nvSpPr>
          <p:cNvPr id="36867" name="Slide Number Placeholder 3"/>
          <p:cNvSpPr>
            <a:spLocks noGrp="1"/>
          </p:cNvSpPr>
          <p:nvPr>
            <p:ph type="sldNum" sz="quarter" idx="11"/>
          </p:nvPr>
        </p:nvSpPr>
        <p:spPr bwMode="auto">
          <a:noFill/>
          <a:ln>
            <a:miter lim="800000"/>
            <a:headEnd/>
            <a:tailEnd/>
          </a:ln>
        </p:spPr>
        <p:txBody>
          <a:bodyPr/>
          <a:lstStyle/>
          <a:p>
            <a:fld id="{83E431F4-E3D1-49BE-83BD-F0D9270D7501}"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11099</TotalTime>
  <Words>3468</Words>
  <Application>Microsoft Office PowerPoint</Application>
  <PresentationFormat>On-screen Show (4:3)</PresentationFormat>
  <Paragraphs>484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HUMAN  RESOURCES CHALLENGE </vt:lpstr>
      <vt:lpstr>PREFACE</vt:lpstr>
      <vt:lpstr>TABLE OF CONTENTS</vt:lpstr>
      <vt:lpstr>ABOUT US</vt:lpstr>
      <vt:lpstr>OUR BUSINESS MODEL &amp; HOLISTIC HR APPROACH</vt:lpstr>
      <vt:lpstr> OUR CLIENTS </vt:lpstr>
      <vt:lpstr>OUR TRANSFORMATION APPROACH</vt:lpstr>
      <vt:lpstr>OUR INSTRUCTIONAL DESIGN APPROACH</vt:lpstr>
      <vt:lpstr>OUR PERFORMANCE MANAGEMENT APPROACH</vt:lpstr>
      <vt:lpstr>TALENT OR COMPETENCY ASSESSMENT</vt:lpstr>
      <vt:lpstr>SAMPLE DELIVERABLE: COMPETENCY RESULTS COMPARISON CHART</vt:lpstr>
      <vt:lpstr>Talent Management Succession Planning &amp; Talent Retention</vt:lpstr>
      <vt:lpstr>JOB EVALUATION &amp; SALARY STRUCTURE REVIEW</vt:lpstr>
      <vt:lpstr>OUR LEADERSHIP DEVELOPMENT SYSTEM</vt:lpstr>
      <vt:lpstr>ADDCORAL LEADERSHIP INSTITUTE</vt:lpstr>
      <vt:lpstr>ADDCORAL MANAGEMENT INSTITUTE</vt:lpstr>
      <vt:lpstr>ADDCORAL TECHNICAL INSTITUTE</vt:lpstr>
      <vt:lpstr>COURSE DESCRIPTIONS</vt:lpstr>
      <vt:lpstr>ADDCORAL DEVELOPMENT PROGRAM COE 01 CORE VALUES &amp; CODE OF ETHICS</vt:lpstr>
      <vt:lpstr>ADDCORAL DEVELOPMENT PROGRAM MT 01    PERSONAL EFFECTIVENESS,    WORK EFFICIENTLY</vt:lpstr>
      <vt:lpstr>ADDCORAL DEVELOPMENT PROGRAM MT 02    INTERPERSONAL SKILLS</vt:lpstr>
      <vt:lpstr>ADDCORAL DEVELOPMENT PROGRAM MT 03    COACHING &amp; MENTORING</vt:lpstr>
      <vt:lpstr>ADDCORAL DEVELOPMENT PROGRAM MT 04    FOSTER TEAMWORK &amp;     TEAM PROBLEM SOLVING</vt:lpstr>
      <vt:lpstr>ADDCORAL DEVELOPMENT PROGRAM MT 05    BUSINESS ACUMEN </vt:lpstr>
      <vt:lpstr>ADDCORAL DEVELOPMENT PROGRAM MT 06    EXECUTIVE GROOMING   </vt:lpstr>
      <vt:lpstr>ADDCORAL DEVELOPMENT PROGRAM MT 07    CHAMPION &amp; INFLUENCE CHANGE       - with Core Process Mapping   </vt:lpstr>
      <vt:lpstr>ADDCORAL DEVELOPMENT PROGRAM MT 08    EFFECTIVE PRESENTATION </vt:lpstr>
      <vt:lpstr>ADDCORAL DEVELOPMENT PROGRAM FT 01    EFFECTIVE FACILITATION</vt:lpstr>
      <vt:lpstr>Professional Consultant Tajuddin Carrim</vt:lpstr>
      <vt:lpstr>Professional Consultant Husin Jamal Hasnar</vt:lpstr>
      <vt:lpstr>Professional Consultant Lynn Yap SW </vt:lpstr>
      <vt:lpstr>PROFESSIONAL CONSULTANT Md Jafar Bin Abdul Carrim</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Yap SW</dc:creator>
  <cp:lastModifiedBy>HP</cp:lastModifiedBy>
  <cp:revision>444</cp:revision>
  <dcterms:created xsi:type="dcterms:W3CDTF">2010-11-03T13:00:33Z</dcterms:created>
  <dcterms:modified xsi:type="dcterms:W3CDTF">2017-05-11T03:27:24Z</dcterms:modified>
</cp:coreProperties>
</file>